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13"/>
  </p:notesMasterIdLst>
  <p:sldIdLst>
    <p:sldId id="294" r:id="rId2"/>
    <p:sldId id="295" r:id="rId3"/>
    <p:sldId id="296" r:id="rId4"/>
    <p:sldId id="302" r:id="rId5"/>
    <p:sldId id="298" r:id="rId6"/>
    <p:sldId id="307" r:id="rId7"/>
    <p:sldId id="309" r:id="rId8"/>
    <p:sldId id="297" r:id="rId9"/>
    <p:sldId id="303" r:id="rId10"/>
    <p:sldId id="308" r:id="rId11"/>
    <p:sldId id="305" r:id="rId12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ightfold" initials="e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962A7"/>
    <a:srgbClr val="FFFBE3"/>
    <a:srgbClr val="F9BA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10"/>
    <p:restoredTop sz="90799" autoAdjust="0"/>
  </p:normalViewPr>
  <p:slideViewPr>
    <p:cSldViewPr snapToGrid="0" snapToObjects="1">
      <p:cViewPr varScale="1">
        <p:scale>
          <a:sx n="92" d="100"/>
          <a:sy n="92" d="100"/>
        </p:scale>
        <p:origin x="-714" y="-108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A9E2F-5AC2-6341-A3DE-0D1A2F529A96}" type="datetimeFigureOut">
              <a:rPr lang="en-US" smtClean="0"/>
              <a:pPr/>
              <a:t>11/7/2018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A6ED0-2DBE-804F-856A-6E7132AD05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32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BB8082-2540-4504-94C5-DB6B57EFCD5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1AC3B5-3DD3-4980-A0DD-FF559D34505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C64A5A-9657-40A5-8F66-100CF8889BC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0752B-FD09-40B0-875E-1AC8415B77C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ED4B37-775C-4D19-B57A-79D0BA8957C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57203" y="1179738"/>
            <a:ext cx="8329613" cy="33111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93307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34409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1462767"/>
            <a:ext cx="7772400" cy="14700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718458" y="2961949"/>
            <a:ext cx="6400800" cy="212064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787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-15414"/>
            <a:ext cx="9144000" cy="5177144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1200840" y="-21303"/>
            <a:ext cx="7943772" cy="5195408"/>
          </a:xfrm>
          <a:custGeom>
            <a:avLst/>
            <a:gdLst>
              <a:gd name="connsiteX0" fmla="*/ 0 w 9876702"/>
              <a:gd name="connsiteY0" fmla="*/ 0 h 2010578"/>
              <a:gd name="connsiteX1" fmla="*/ 9876702 w 9876702"/>
              <a:gd name="connsiteY1" fmla="*/ 0 h 2010578"/>
              <a:gd name="connsiteX2" fmla="*/ 9876702 w 9876702"/>
              <a:gd name="connsiteY2" fmla="*/ 2010578 h 2010578"/>
              <a:gd name="connsiteX3" fmla="*/ 0 w 9876702"/>
              <a:gd name="connsiteY3" fmla="*/ 2010578 h 2010578"/>
              <a:gd name="connsiteX4" fmla="*/ 0 w 9876702"/>
              <a:gd name="connsiteY4" fmla="*/ 0 h 2010578"/>
              <a:gd name="connsiteX0" fmla="*/ 2721166 w 9876702"/>
              <a:gd name="connsiteY0" fmla="*/ 22034 h 2010578"/>
              <a:gd name="connsiteX1" fmla="*/ 9876702 w 9876702"/>
              <a:gd name="connsiteY1" fmla="*/ 0 h 2010578"/>
              <a:gd name="connsiteX2" fmla="*/ 9876702 w 9876702"/>
              <a:gd name="connsiteY2" fmla="*/ 2010578 h 2010578"/>
              <a:gd name="connsiteX3" fmla="*/ 0 w 9876702"/>
              <a:gd name="connsiteY3" fmla="*/ 2010578 h 2010578"/>
              <a:gd name="connsiteX4" fmla="*/ 2721166 w 9876702"/>
              <a:gd name="connsiteY4" fmla="*/ 22034 h 2010578"/>
              <a:gd name="connsiteX0" fmla="*/ 1531345 w 8686881"/>
              <a:gd name="connsiteY0" fmla="*/ 22034 h 2010578"/>
              <a:gd name="connsiteX1" fmla="*/ 8686881 w 8686881"/>
              <a:gd name="connsiteY1" fmla="*/ 0 h 2010578"/>
              <a:gd name="connsiteX2" fmla="*/ 8686881 w 8686881"/>
              <a:gd name="connsiteY2" fmla="*/ 2010578 h 2010578"/>
              <a:gd name="connsiteX3" fmla="*/ 0 w 8686881"/>
              <a:gd name="connsiteY3" fmla="*/ 1999562 h 2010578"/>
              <a:gd name="connsiteX4" fmla="*/ 1531345 w 8686881"/>
              <a:gd name="connsiteY4" fmla="*/ 22034 h 2010578"/>
              <a:gd name="connsiteX0" fmla="*/ 1520328 w 8675864"/>
              <a:gd name="connsiteY0" fmla="*/ 22034 h 2010578"/>
              <a:gd name="connsiteX1" fmla="*/ 8675864 w 8675864"/>
              <a:gd name="connsiteY1" fmla="*/ 0 h 2010578"/>
              <a:gd name="connsiteX2" fmla="*/ 8675864 w 8675864"/>
              <a:gd name="connsiteY2" fmla="*/ 2010578 h 2010578"/>
              <a:gd name="connsiteX3" fmla="*/ 0 w 8675864"/>
              <a:gd name="connsiteY3" fmla="*/ 1999562 h 2010578"/>
              <a:gd name="connsiteX4" fmla="*/ 1520328 w 8675864"/>
              <a:gd name="connsiteY4" fmla="*/ 22034 h 2010578"/>
              <a:gd name="connsiteX0" fmla="*/ 1520328 w 8675864"/>
              <a:gd name="connsiteY0" fmla="*/ 22034 h 2021596"/>
              <a:gd name="connsiteX1" fmla="*/ 8675864 w 8675864"/>
              <a:gd name="connsiteY1" fmla="*/ 0 h 2021596"/>
              <a:gd name="connsiteX2" fmla="*/ 8675864 w 8675864"/>
              <a:gd name="connsiteY2" fmla="*/ 2010578 h 2021596"/>
              <a:gd name="connsiteX3" fmla="*/ 0 w 8675864"/>
              <a:gd name="connsiteY3" fmla="*/ 2021596 h 2021596"/>
              <a:gd name="connsiteX4" fmla="*/ 1520328 w 8675864"/>
              <a:gd name="connsiteY4" fmla="*/ 22034 h 2021596"/>
              <a:gd name="connsiteX0" fmla="*/ 1520328 w 8695447"/>
              <a:gd name="connsiteY0" fmla="*/ 22034 h 2021596"/>
              <a:gd name="connsiteX1" fmla="*/ 8695447 w 8695447"/>
              <a:gd name="connsiteY1" fmla="*/ 0 h 2021596"/>
              <a:gd name="connsiteX2" fmla="*/ 8675864 w 8695447"/>
              <a:gd name="connsiteY2" fmla="*/ 2010578 h 2021596"/>
              <a:gd name="connsiteX3" fmla="*/ 0 w 8695447"/>
              <a:gd name="connsiteY3" fmla="*/ 2021596 h 2021596"/>
              <a:gd name="connsiteX4" fmla="*/ 1520328 w 8695447"/>
              <a:gd name="connsiteY4" fmla="*/ 22034 h 2021596"/>
              <a:gd name="connsiteX0" fmla="*/ 1520328 w 8695447"/>
              <a:gd name="connsiteY0" fmla="*/ 13069 h 2012631"/>
              <a:gd name="connsiteX1" fmla="*/ 8695447 w 8695447"/>
              <a:gd name="connsiteY1" fmla="*/ 0 h 2012631"/>
              <a:gd name="connsiteX2" fmla="*/ 8675864 w 8695447"/>
              <a:gd name="connsiteY2" fmla="*/ 2001613 h 2012631"/>
              <a:gd name="connsiteX3" fmla="*/ 0 w 8695447"/>
              <a:gd name="connsiteY3" fmla="*/ 2012631 h 2012631"/>
              <a:gd name="connsiteX4" fmla="*/ 1520328 w 8695447"/>
              <a:gd name="connsiteY4" fmla="*/ 13069 h 2012631"/>
              <a:gd name="connsiteX0" fmla="*/ 1520328 w 8680315"/>
              <a:gd name="connsiteY0" fmla="*/ 0 h 1999562"/>
              <a:gd name="connsiteX1" fmla="*/ 8680315 w 8680315"/>
              <a:gd name="connsiteY1" fmla="*/ 785 h 1999562"/>
              <a:gd name="connsiteX2" fmla="*/ 8675864 w 8680315"/>
              <a:gd name="connsiteY2" fmla="*/ 1988544 h 1999562"/>
              <a:gd name="connsiteX3" fmla="*/ 0 w 8680315"/>
              <a:gd name="connsiteY3" fmla="*/ 1999562 h 1999562"/>
              <a:gd name="connsiteX4" fmla="*/ 1520328 w 8680315"/>
              <a:gd name="connsiteY4" fmla="*/ 0 h 1999562"/>
              <a:gd name="connsiteX0" fmla="*/ 1520328 w 8676531"/>
              <a:gd name="connsiteY0" fmla="*/ 0 h 1999562"/>
              <a:gd name="connsiteX1" fmla="*/ 8676531 w 8676531"/>
              <a:gd name="connsiteY1" fmla="*/ 4249 h 1999562"/>
              <a:gd name="connsiteX2" fmla="*/ 8675864 w 8676531"/>
              <a:gd name="connsiteY2" fmla="*/ 1988544 h 1999562"/>
              <a:gd name="connsiteX3" fmla="*/ 0 w 8676531"/>
              <a:gd name="connsiteY3" fmla="*/ 1999562 h 1999562"/>
              <a:gd name="connsiteX4" fmla="*/ 1520328 w 8676531"/>
              <a:gd name="connsiteY4" fmla="*/ 0 h 1999562"/>
              <a:gd name="connsiteX0" fmla="*/ 5445960 w 8676531"/>
              <a:gd name="connsiteY0" fmla="*/ 0 h 1995903"/>
              <a:gd name="connsiteX1" fmla="*/ 8676531 w 8676531"/>
              <a:gd name="connsiteY1" fmla="*/ 590 h 1995903"/>
              <a:gd name="connsiteX2" fmla="*/ 8675864 w 8676531"/>
              <a:gd name="connsiteY2" fmla="*/ 1984885 h 1995903"/>
              <a:gd name="connsiteX3" fmla="*/ 0 w 8676531"/>
              <a:gd name="connsiteY3" fmla="*/ 1995903 h 1995903"/>
              <a:gd name="connsiteX4" fmla="*/ 5445960 w 8676531"/>
              <a:gd name="connsiteY4" fmla="*/ 0 h 1995903"/>
              <a:gd name="connsiteX0" fmla="*/ 5445960 w 8676531"/>
              <a:gd name="connsiteY0" fmla="*/ 0 h 1995903"/>
              <a:gd name="connsiteX1" fmla="*/ 8676531 w 8676531"/>
              <a:gd name="connsiteY1" fmla="*/ 590 h 1995903"/>
              <a:gd name="connsiteX2" fmla="*/ 8675865 w 8676531"/>
              <a:gd name="connsiteY2" fmla="*/ 1994408 h 1995903"/>
              <a:gd name="connsiteX3" fmla="*/ 0 w 8676531"/>
              <a:gd name="connsiteY3" fmla="*/ 1995903 h 1995903"/>
              <a:gd name="connsiteX4" fmla="*/ 5445960 w 8676531"/>
              <a:gd name="connsiteY4" fmla="*/ 0 h 1995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76531" h="1995903">
                <a:moveTo>
                  <a:pt x="5445960" y="0"/>
                </a:moveTo>
                <a:lnTo>
                  <a:pt x="8676531" y="590"/>
                </a:lnTo>
                <a:cubicBezTo>
                  <a:pt x="8675047" y="663176"/>
                  <a:pt x="8677349" y="1331822"/>
                  <a:pt x="8675865" y="1994408"/>
                </a:cubicBezTo>
                <a:lnTo>
                  <a:pt x="0" y="1995903"/>
                </a:lnTo>
                <a:lnTo>
                  <a:pt x="5445960" y="0"/>
                </a:lnTo>
                <a:close/>
              </a:path>
            </a:pathLst>
          </a:custGeom>
          <a:solidFill>
            <a:schemeClr val="bg1">
              <a:alpha val="8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426749" y="4009855"/>
            <a:ext cx="454343" cy="278892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3"/>
          <p:cNvSpPr/>
          <p:nvPr userDrawn="1"/>
        </p:nvSpPr>
        <p:spPr>
          <a:xfrm flipH="1" flipV="1">
            <a:off x="-45725" y="-23351"/>
            <a:ext cx="6435054" cy="5200495"/>
          </a:xfrm>
          <a:custGeom>
            <a:avLst/>
            <a:gdLst>
              <a:gd name="connsiteX0" fmla="*/ 0 w 9876702"/>
              <a:gd name="connsiteY0" fmla="*/ 0 h 2010578"/>
              <a:gd name="connsiteX1" fmla="*/ 9876702 w 9876702"/>
              <a:gd name="connsiteY1" fmla="*/ 0 h 2010578"/>
              <a:gd name="connsiteX2" fmla="*/ 9876702 w 9876702"/>
              <a:gd name="connsiteY2" fmla="*/ 2010578 h 2010578"/>
              <a:gd name="connsiteX3" fmla="*/ 0 w 9876702"/>
              <a:gd name="connsiteY3" fmla="*/ 2010578 h 2010578"/>
              <a:gd name="connsiteX4" fmla="*/ 0 w 9876702"/>
              <a:gd name="connsiteY4" fmla="*/ 0 h 2010578"/>
              <a:gd name="connsiteX0" fmla="*/ 2721166 w 9876702"/>
              <a:gd name="connsiteY0" fmla="*/ 22034 h 2010578"/>
              <a:gd name="connsiteX1" fmla="*/ 9876702 w 9876702"/>
              <a:gd name="connsiteY1" fmla="*/ 0 h 2010578"/>
              <a:gd name="connsiteX2" fmla="*/ 9876702 w 9876702"/>
              <a:gd name="connsiteY2" fmla="*/ 2010578 h 2010578"/>
              <a:gd name="connsiteX3" fmla="*/ 0 w 9876702"/>
              <a:gd name="connsiteY3" fmla="*/ 2010578 h 2010578"/>
              <a:gd name="connsiteX4" fmla="*/ 2721166 w 9876702"/>
              <a:gd name="connsiteY4" fmla="*/ 22034 h 2010578"/>
              <a:gd name="connsiteX0" fmla="*/ 1531345 w 8686881"/>
              <a:gd name="connsiteY0" fmla="*/ 22034 h 2010578"/>
              <a:gd name="connsiteX1" fmla="*/ 8686881 w 8686881"/>
              <a:gd name="connsiteY1" fmla="*/ 0 h 2010578"/>
              <a:gd name="connsiteX2" fmla="*/ 8686881 w 8686881"/>
              <a:gd name="connsiteY2" fmla="*/ 2010578 h 2010578"/>
              <a:gd name="connsiteX3" fmla="*/ 0 w 8686881"/>
              <a:gd name="connsiteY3" fmla="*/ 1999562 h 2010578"/>
              <a:gd name="connsiteX4" fmla="*/ 1531345 w 8686881"/>
              <a:gd name="connsiteY4" fmla="*/ 22034 h 2010578"/>
              <a:gd name="connsiteX0" fmla="*/ 1520328 w 8675864"/>
              <a:gd name="connsiteY0" fmla="*/ 22034 h 2010578"/>
              <a:gd name="connsiteX1" fmla="*/ 8675864 w 8675864"/>
              <a:gd name="connsiteY1" fmla="*/ 0 h 2010578"/>
              <a:gd name="connsiteX2" fmla="*/ 8675864 w 8675864"/>
              <a:gd name="connsiteY2" fmla="*/ 2010578 h 2010578"/>
              <a:gd name="connsiteX3" fmla="*/ 0 w 8675864"/>
              <a:gd name="connsiteY3" fmla="*/ 1999562 h 2010578"/>
              <a:gd name="connsiteX4" fmla="*/ 1520328 w 8675864"/>
              <a:gd name="connsiteY4" fmla="*/ 22034 h 2010578"/>
              <a:gd name="connsiteX0" fmla="*/ 1520328 w 8675864"/>
              <a:gd name="connsiteY0" fmla="*/ 22034 h 2021596"/>
              <a:gd name="connsiteX1" fmla="*/ 8675864 w 8675864"/>
              <a:gd name="connsiteY1" fmla="*/ 0 h 2021596"/>
              <a:gd name="connsiteX2" fmla="*/ 8675864 w 8675864"/>
              <a:gd name="connsiteY2" fmla="*/ 2010578 h 2021596"/>
              <a:gd name="connsiteX3" fmla="*/ 0 w 8675864"/>
              <a:gd name="connsiteY3" fmla="*/ 2021596 h 2021596"/>
              <a:gd name="connsiteX4" fmla="*/ 1520328 w 8675864"/>
              <a:gd name="connsiteY4" fmla="*/ 22034 h 2021596"/>
              <a:gd name="connsiteX0" fmla="*/ 1520328 w 8675864"/>
              <a:gd name="connsiteY0" fmla="*/ 22034 h 2021596"/>
              <a:gd name="connsiteX1" fmla="*/ 8675864 w 8675864"/>
              <a:gd name="connsiteY1" fmla="*/ 0 h 2021596"/>
              <a:gd name="connsiteX2" fmla="*/ 2999928 w 8675864"/>
              <a:gd name="connsiteY2" fmla="*/ 1990816 h 2021596"/>
              <a:gd name="connsiteX3" fmla="*/ 0 w 8675864"/>
              <a:gd name="connsiteY3" fmla="*/ 2021596 h 2021596"/>
              <a:gd name="connsiteX4" fmla="*/ 1520328 w 8675864"/>
              <a:gd name="connsiteY4" fmla="*/ 22034 h 2021596"/>
              <a:gd name="connsiteX0" fmla="*/ 1520328 w 3020128"/>
              <a:gd name="connsiteY0" fmla="*/ 22034 h 2021596"/>
              <a:gd name="connsiteX1" fmla="*/ 3020128 w 3020128"/>
              <a:gd name="connsiteY1" fmla="*/ 0 h 2021596"/>
              <a:gd name="connsiteX2" fmla="*/ 2999928 w 3020128"/>
              <a:gd name="connsiteY2" fmla="*/ 1990816 h 2021596"/>
              <a:gd name="connsiteX3" fmla="*/ 0 w 3020128"/>
              <a:gd name="connsiteY3" fmla="*/ 2021596 h 2021596"/>
              <a:gd name="connsiteX4" fmla="*/ 1520328 w 3020128"/>
              <a:gd name="connsiteY4" fmla="*/ 22034 h 2021596"/>
              <a:gd name="connsiteX0" fmla="*/ 1520328 w 3020128"/>
              <a:gd name="connsiteY0" fmla="*/ 22034 h 2021596"/>
              <a:gd name="connsiteX1" fmla="*/ 3020128 w 3020128"/>
              <a:gd name="connsiteY1" fmla="*/ 0 h 2021596"/>
              <a:gd name="connsiteX2" fmla="*/ 3011752 w 3020128"/>
              <a:gd name="connsiteY2" fmla="*/ 1990816 h 2021596"/>
              <a:gd name="connsiteX3" fmla="*/ 0 w 3020128"/>
              <a:gd name="connsiteY3" fmla="*/ 2021596 h 2021596"/>
              <a:gd name="connsiteX4" fmla="*/ 1520328 w 3020128"/>
              <a:gd name="connsiteY4" fmla="*/ 22034 h 2021596"/>
              <a:gd name="connsiteX0" fmla="*/ 1543976 w 3043776"/>
              <a:gd name="connsiteY0" fmla="*/ 22034 h 2010354"/>
              <a:gd name="connsiteX1" fmla="*/ 3043776 w 3043776"/>
              <a:gd name="connsiteY1" fmla="*/ 0 h 2010354"/>
              <a:gd name="connsiteX2" fmla="*/ 3035400 w 3043776"/>
              <a:gd name="connsiteY2" fmla="*/ 1990816 h 2010354"/>
              <a:gd name="connsiteX3" fmla="*/ 0 w 3043776"/>
              <a:gd name="connsiteY3" fmla="*/ 2010354 h 2010354"/>
              <a:gd name="connsiteX4" fmla="*/ 1543976 w 3043776"/>
              <a:gd name="connsiteY4" fmla="*/ 22034 h 2010354"/>
              <a:gd name="connsiteX0" fmla="*/ 1555800 w 3055600"/>
              <a:gd name="connsiteY0" fmla="*/ 22034 h 1999112"/>
              <a:gd name="connsiteX1" fmla="*/ 3055600 w 3055600"/>
              <a:gd name="connsiteY1" fmla="*/ 0 h 1999112"/>
              <a:gd name="connsiteX2" fmla="*/ 3047224 w 3055600"/>
              <a:gd name="connsiteY2" fmla="*/ 1990816 h 1999112"/>
              <a:gd name="connsiteX3" fmla="*/ 0 w 3055600"/>
              <a:gd name="connsiteY3" fmla="*/ 1999112 h 1999112"/>
              <a:gd name="connsiteX4" fmla="*/ 1555800 w 3055600"/>
              <a:gd name="connsiteY4" fmla="*/ 22034 h 1999112"/>
              <a:gd name="connsiteX0" fmla="*/ 1555800 w 3055600"/>
              <a:gd name="connsiteY0" fmla="*/ 22034 h 1999112"/>
              <a:gd name="connsiteX1" fmla="*/ 3055600 w 3055600"/>
              <a:gd name="connsiteY1" fmla="*/ 0 h 1999112"/>
              <a:gd name="connsiteX2" fmla="*/ 3037950 w 3055600"/>
              <a:gd name="connsiteY2" fmla="*/ 1990816 h 1999112"/>
              <a:gd name="connsiteX3" fmla="*/ 0 w 3055600"/>
              <a:gd name="connsiteY3" fmla="*/ 1999112 h 1999112"/>
              <a:gd name="connsiteX4" fmla="*/ 1555800 w 3055600"/>
              <a:gd name="connsiteY4" fmla="*/ 22034 h 1999112"/>
              <a:gd name="connsiteX0" fmla="*/ 1425967 w 2925767"/>
              <a:gd name="connsiteY0" fmla="*/ 22034 h 1990816"/>
              <a:gd name="connsiteX1" fmla="*/ 2925767 w 2925767"/>
              <a:gd name="connsiteY1" fmla="*/ 0 h 1990816"/>
              <a:gd name="connsiteX2" fmla="*/ 2908117 w 2925767"/>
              <a:gd name="connsiteY2" fmla="*/ 1990816 h 1990816"/>
              <a:gd name="connsiteX3" fmla="*/ 0 w 2925767"/>
              <a:gd name="connsiteY3" fmla="*/ 1990207 h 1990816"/>
              <a:gd name="connsiteX4" fmla="*/ 1425967 w 2925767"/>
              <a:gd name="connsiteY4" fmla="*/ 22034 h 1990816"/>
              <a:gd name="connsiteX0" fmla="*/ 5157123 w 6656923"/>
              <a:gd name="connsiteY0" fmla="*/ 22034 h 1993859"/>
              <a:gd name="connsiteX1" fmla="*/ 6656923 w 6656923"/>
              <a:gd name="connsiteY1" fmla="*/ 0 h 1993859"/>
              <a:gd name="connsiteX2" fmla="*/ 6639273 w 6656923"/>
              <a:gd name="connsiteY2" fmla="*/ 1990816 h 1993859"/>
              <a:gd name="connsiteX3" fmla="*/ 0 w 6656923"/>
              <a:gd name="connsiteY3" fmla="*/ 1993859 h 1993859"/>
              <a:gd name="connsiteX4" fmla="*/ 5157123 w 6656923"/>
              <a:gd name="connsiteY4" fmla="*/ 22034 h 1993859"/>
              <a:gd name="connsiteX0" fmla="*/ 5190906 w 6656923"/>
              <a:gd name="connsiteY0" fmla="*/ 3253 h 1993859"/>
              <a:gd name="connsiteX1" fmla="*/ 6656923 w 6656923"/>
              <a:gd name="connsiteY1" fmla="*/ 0 h 1993859"/>
              <a:gd name="connsiteX2" fmla="*/ 6639273 w 6656923"/>
              <a:gd name="connsiteY2" fmla="*/ 1990816 h 1993859"/>
              <a:gd name="connsiteX3" fmla="*/ 0 w 6656923"/>
              <a:gd name="connsiteY3" fmla="*/ 1993859 h 1993859"/>
              <a:gd name="connsiteX4" fmla="*/ 5190906 w 6656923"/>
              <a:gd name="connsiteY4" fmla="*/ 3253 h 199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56923" h="1993859">
                <a:moveTo>
                  <a:pt x="5190906" y="3253"/>
                </a:moveTo>
                <a:lnTo>
                  <a:pt x="6656923" y="0"/>
                </a:lnTo>
                <a:lnTo>
                  <a:pt x="6639273" y="1990816"/>
                </a:lnTo>
                <a:lnTo>
                  <a:pt x="0" y="1993859"/>
                </a:lnTo>
                <a:lnTo>
                  <a:pt x="5190906" y="3253"/>
                </a:lnTo>
                <a:close/>
              </a:path>
            </a:pathLst>
          </a:custGeom>
          <a:solidFill>
            <a:schemeClr val="accent5"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425318" y="1846036"/>
            <a:ext cx="2633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  <p:pic>
        <p:nvPicPr>
          <p:cNvPr id="6" name="Picture 5" descr="MAPS2017_Logo.ai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1313" y="1752600"/>
            <a:ext cx="36449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998156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307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3"/>
          <p:cNvSpPr>
            <a:spLocks noChangeArrowheads="1"/>
          </p:cNvSpPr>
          <p:nvPr userDrawn="1"/>
        </p:nvSpPr>
        <p:spPr bwMode="auto">
          <a:xfrm>
            <a:off x="76201" y="982266"/>
            <a:ext cx="8874125" cy="103584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99FF"/>
              </a:gs>
              <a:gs pos="100000">
                <a:srgbClr val="000099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841ED-BFAE-4239-BFB4-C10391661B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3"/>
          <p:cNvSpPr>
            <a:spLocks noChangeArrowheads="1"/>
          </p:cNvSpPr>
          <p:nvPr userDrawn="1"/>
        </p:nvSpPr>
        <p:spPr bwMode="auto">
          <a:xfrm>
            <a:off x="76201" y="982266"/>
            <a:ext cx="8874125" cy="103584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99FF"/>
              </a:gs>
              <a:gs pos="100000">
                <a:srgbClr val="000099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B8D0D-4278-439C-8145-55D0DC629B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3"/>
          <p:cNvSpPr>
            <a:spLocks noChangeArrowheads="1"/>
          </p:cNvSpPr>
          <p:nvPr userDrawn="1"/>
        </p:nvSpPr>
        <p:spPr bwMode="auto">
          <a:xfrm>
            <a:off x="76201" y="982266"/>
            <a:ext cx="8874125" cy="103584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99FF"/>
              </a:gs>
              <a:gs pos="100000">
                <a:srgbClr val="000099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5730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Tx/>
              <a:buBlip>
                <a:blip r:embed="rId2"/>
              </a:buBlip>
              <a:defRPr lang="en-US" altLang="zh-CN" sz="3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indent="-5730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Tx/>
              <a:buBlip>
                <a:blip r:embed="rId3"/>
              </a:buBlip>
              <a:defRPr lang="en-US" altLang="zh-CN" sz="3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indent="-573088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Tx/>
              <a:buBlip>
                <a:blip r:embed="rId4"/>
              </a:buBlip>
              <a:defRPr lang="en-US" altLang="zh-CN" sz="3200" kern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0"/>
            <a:ext cx="9157036" cy="1068058"/>
          </a:xfrm>
          <a:custGeom>
            <a:avLst/>
            <a:gdLst>
              <a:gd name="connsiteX0" fmla="*/ 0 w 8113690"/>
              <a:gd name="connsiteY0" fmla="*/ 0 h 1417638"/>
              <a:gd name="connsiteX1" fmla="*/ 8113690 w 8113690"/>
              <a:gd name="connsiteY1" fmla="*/ 0 h 1417638"/>
              <a:gd name="connsiteX2" fmla="*/ 8113690 w 8113690"/>
              <a:gd name="connsiteY2" fmla="*/ 1417638 h 1417638"/>
              <a:gd name="connsiteX3" fmla="*/ 0 w 8113690"/>
              <a:gd name="connsiteY3" fmla="*/ 1417638 h 1417638"/>
              <a:gd name="connsiteX4" fmla="*/ 0 w 8113690"/>
              <a:gd name="connsiteY4" fmla="*/ 0 h 1417638"/>
              <a:gd name="connsiteX0" fmla="*/ 0 w 8113690"/>
              <a:gd name="connsiteY0" fmla="*/ 0 h 1424077"/>
              <a:gd name="connsiteX1" fmla="*/ 8113690 w 8113690"/>
              <a:gd name="connsiteY1" fmla="*/ 0 h 1424077"/>
              <a:gd name="connsiteX2" fmla="*/ 7495504 w 8113690"/>
              <a:gd name="connsiteY2" fmla="*/ 1424077 h 1424077"/>
              <a:gd name="connsiteX3" fmla="*/ 0 w 8113690"/>
              <a:gd name="connsiteY3" fmla="*/ 1417638 h 1424077"/>
              <a:gd name="connsiteX4" fmla="*/ 0 w 8113690"/>
              <a:gd name="connsiteY4" fmla="*/ 0 h 1424077"/>
              <a:gd name="connsiteX0" fmla="*/ 0 w 9150753"/>
              <a:gd name="connsiteY0" fmla="*/ 0 h 1424077"/>
              <a:gd name="connsiteX1" fmla="*/ 9150753 w 9150753"/>
              <a:gd name="connsiteY1" fmla="*/ 0 h 1424077"/>
              <a:gd name="connsiteX2" fmla="*/ 7495504 w 9150753"/>
              <a:gd name="connsiteY2" fmla="*/ 1424077 h 1424077"/>
              <a:gd name="connsiteX3" fmla="*/ 0 w 9150753"/>
              <a:gd name="connsiteY3" fmla="*/ 1417638 h 1424077"/>
              <a:gd name="connsiteX4" fmla="*/ 0 w 9150753"/>
              <a:gd name="connsiteY4" fmla="*/ 0 h 1424077"/>
              <a:gd name="connsiteX0" fmla="*/ 0 w 9157036"/>
              <a:gd name="connsiteY0" fmla="*/ 0 h 1424077"/>
              <a:gd name="connsiteX1" fmla="*/ 9150753 w 9157036"/>
              <a:gd name="connsiteY1" fmla="*/ 0 h 1424077"/>
              <a:gd name="connsiteX2" fmla="*/ 9157036 w 9157036"/>
              <a:gd name="connsiteY2" fmla="*/ 1424077 h 1424077"/>
              <a:gd name="connsiteX3" fmla="*/ 0 w 9157036"/>
              <a:gd name="connsiteY3" fmla="*/ 1417638 h 1424077"/>
              <a:gd name="connsiteX4" fmla="*/ 0 w 9157036"/>
              <a:gd name="connsiteY4" fmla="*/ 0 h 1424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7036" h="1424077">
                <a:moveTo>
                  <a:pt x="0" y="0"/>
                </a:moveTo>
                <a:lnTo>
                  <a:pt x="9150753" y="0"/>
                </a:lnTo>
                <a:cubicBezTo>
                  <a:pt x="9152847" y="474692"/>
                  <a:pt x="9154942" y="949385"/>
                  <a:pt x="9157036" y="1424077"/>
                </a:cubicBezTo>
                <a:lnTo>
                  <a:pt x="0" y="14176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6980845" y="2"/>
            <a:ext cx="2163158" cy="1074677"/>
          </a:xfrm>
          <a:custGeom>
            <a:avLst/>
            <a:gdLst>
              <a:gd name="connsiteX0" fmla="*/ 0 w 1171977"/>
              <a:gd name="connsiteY0" fmla="*/ 0 h 1426464"/>
              <a:gd name="connsiteX1" fmla="*/ 1171977 w 1171977"/>
              <a:gd name="connsiteY1" fmla="*/ 0 h 1426464"/>
              <a:gd name="connsiteX2" fmla="*/ 1171977 w 1171977"/>
              <a:gd name="connsiteY2" fmla="*/ 1426464 h 1426464"/>
              <a:gd name="connsiteX3" fmla="*/ 0 w 1171977"/>
              <a:gd name="connsiteY3" fmla="*/ 1426464 h 1426464"/>
              <a:gd name="connsiteX4" fmla="*/ 0 w 1171977"/>
              <a:gd name="connsiteY4" fmla="*/ 0 h 1426464"/>
              <a:gd name="connsiteX0" fmla="*/ 656822 w 1828799"/>
              <a:gd name="connsiteY0" fmla="*/ 0 h 1432903"/>
              <a:gd name="connsiteX1" fmla="*/ 1828799 w 1828799"/>
              <a:gd name="connsiteY1" fmla="*/ 0 h 1432903"/>
              <a:gd name="connsiteX2" fmla="*/ 1828799 w 1828799"/>
              <a:gd name="connsiteY2" fmla="*/ 1426464 h 1432903"/>
              <a:gd name="connsiteX3" fmla="*/ 0 w 1828799"/>
              <a:gd name="connsiteY3" fmla="*/ 1432903 h 1432903"/>
              <a:gd name="connsiteX4" fmla="*/ 656822 w 1828799"/>
              <a:gd name="connsiteY4" fmla="*/ 0 h 1432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799" h="1432903">
                <a:moveTo>
                  <a:pt x="656822" y="0"/>
                </a:moveTo>
                <a:lnTo>
                  <a:pt x="1828799" y="0"/>
                </a:lnTo>
                <a:lnTo>
                  <a:pt x="1828799" y="1426464"/>
                </a:lnTo>
                <a:lnTo>
                  <a:pt x="0" y="1432903"/>
                </a:lnTo>
                <a:lnTo>
                  <a:pt x="656822" y="0"/>
                </a:lnTo>
                <a:close/>
              </a:path>
            </a:pathLst>
          </a:custGeom>
          <a:solidFill>
            <a:schemeClr val="bg1">
              <a:lumMod val="95000"/>
              <a:alpha val="7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6712857" cy="102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999594"/>
            <a:ext cx="9144000" cy="146379"/>
          </a:xfrm>
          <a:prstGeom prst="rect">
            <a:avLst/>
          </a:prstGeom>
          <a:gradFill>
            <a:gsLst>
              <a:gs pos="0">
                <a:schemeClr val="accent1">
                  <a:alpha val="90000"/>
                </a:schemeClr>
              </a:gs>
              <a:gs pos="100000">
                <a:schemeClr val="accent2">
                  <a:alpha val="60000"/>
                </a:schemeClr>
              </a:gs>
            </a:gsLst>
            <a:lin ang="21594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ooter Placeholder 4"/>
          <p:cNvSpPr txBox="1">
            <a:spLocks/>
          </p:cNvSpPr>
          <p:nvPr userDrawn="1"/>
        </p:nvSpPr>
        <p:spPr>
          <a:xfrm>
            <a:off x="5165725" y="4321890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defTabSz="457200" rtl="0" fontAlgn="auto">
              <a:spcBef>
                <a:spcPts val="0"/>
              </a:spcBef>
              <a:spcAft>
                <a:spcPts val="0"/>
              </a:spcAft>
              <a:defRPr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8170183" y="4767264"/>
            <a:ext cx="625475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9pPr>
          </a:lstStyle>
          <a:p>
            <a:r>
              <a:rPr lang="en-US" altLang="en-US" sz="1000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  </a:t>
            </a:r>
            <a:fld id="{839F64F0-5B22-C74E-943D-F3AF9561EADA}" type="slidenum">
              <a:rPr lang="en-US" altLang="en-US" sz="100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altLang="en-US" sz="1000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Footer Placeholder 2"/>
          <p:cNvSpPr txBox="1">
            <a:spLocks/>
          </p:cNvSpPr>
          <p:nvPr userDrawn="1"/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anchor="ctr" anchorCtr="0"/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/>
              <a:t>Medical Affairs Professional Society | 2017</a:t>
            </a:r>
          </a:p>
        </p:txBody>
      </p:sp>
      <p:pic>
        <p:nvPicPr>
          <p:cNvPr id="13" name="Picture 12" descr="MAPS2017_Logo.ai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3843" y="195113"/>
            <a:ext cx="1362124" cy="61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217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4" r:id="rId3"/>
    <p:sldLayoutId id="2147483692" r:id="rId4"/>
    <p:sldLayoutId id="2147483696" r:id="rId5"/>
    <p:sldLayoutId id="2147483697" r:id="rId6"/>
    <p:sldLayoutId id="2147483698" r:id="rId7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accent4">
              <a:lumMod val="50000"/>
            </a:schemeClr>
          </a:solidFill>
          <a:latin typeface="Century Gothic" panose="020B0502020202020204" pitchFamily="34" charset="0"/>
          <a:ea typeface="ＭＳ Ｐゴシック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accent4">
              <a:lumMod val="50000"/>
            </a:schemeClr>
          </a:solidFill>
          <a:latin typeface="Century Gothic" panose="020B0502020202020204" pitchFamily="34" charset="0"/>
          <a:ea typeface="ＭＳ Ｐゴシック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accent4">
              <a:lumMod val="50000"/>
            </a:schemeClr>
          </a:solidFill>
          <a:latin typeface="Century Gothic" panose="020B0502020202020204" pitchFamily="34" charset="0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accent4">
              <a:lumMod val="50000"/>
            </a:schemeClr>
          </a:solidFill>
          <a:latin typeface="Century Gothic" panose="020B0502020202020204" pitchFamily="34" charset="0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accent4">
              <a:lumMod val="50000"/>
            </a:schemeClr>
          </a:solidFill>
          <a:latin typeface="Century Gothic" panose="020B0502020202020204" pitchFamily="34" charset="0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800" kern="1200">
          <a:solidFill>
            <a:schemeClr val="accent4">
              <a:lumMod val="50000"/>
            </a:schemeClr>
          </a:solidFill>
          <a:latin typeface="Century Gothic" panose="020B0502020202020204" pitchFamily="34" charset="0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jpeg"/><Relationship Id="rId3" Type="http://schemas.openxmlformats.org/officeDocument/2006/relationships/image" Target="../media/image19.jpeg"/><Relationship Id="rId21" Type="http://schemas.openxmlformats.org/officeDocument/2006/relationships/image" Target="../media/image3.gif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1.jpeg"/><Relationship Id="rId20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hyperlink" Target="http://www.human-resources-health.com/content/6/1/10/figure/F1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95047"/>
            <a:ext cx="9144000" cy="2353890"/>
          </a:xfrm>
        </p:spPr>
        <p:txBody>
          <a:bodyPr/>
          <a:lstStyle/>
          <a:p>
            <a:pPr algn="ctr"/>
            <a:r>
              <a:rPr lang="en-IN" sz="2600" dirty="0" smtClean="0"/>
              <a:t/>
            </a:r>
            <a:br>
              <a:rPr lang="en-IN" sz="2600" dirty="0" smtClean="0"/>
            </a:br>
            <a:r>
              <a:rPr lang="en-IN" sz="3200" dirty="0" smtClean="0">
                <a:solidFill>
                  <a:schemeClr val="tx1"/>
                </a:solidFill>
              </a:rPr>
              <a:t>Building Best In Class Medical Affairs (MA) Capabilities / Team  </a:t>
            </a:r>
            <a:r>
              <a:rPr lang="en-IN" sz="2800" dirty="0" smtClean="0">
                <a:solidFill>
                  <a:schemeClr val="tx1"/>
                </a:solidFill>
              </a:rPr>
              <a:t/>
            </a:r>
            <a:br>
              <a:rPr lang="en-IN" sz="2800" dirty="0" smtClean="0">
                <a:solidFill>
                  <a:schemeClr val="tx1"/>
                </a:solidFill>
              </a:rPr>
            </a:br>
            <a:r>
              <a:rPr lang="en-IN" sz="2600" dirty="0" smtClean="0">
                <a:solidFill>
                  <a:schemeClr val="tx1"/>
                </a:solidFill>
              </a:rPr>
              <a:t/>
            </a:r>
            <a:br>
              <a:rPr lang="en-IN" sz="2600" dirty="0" smtClean="0">
                <a:solidFill>
                  <a:schemeClr val="tx1"/>
                </a:solidFill>
              </a:rPr>
            </a:br>
            <a:r>
              <a:rPr lang="en-IN" sz="2400" dirty="0" smtClean="0">
                <a:solidFill>
                  <a:schemeClr val="tx1"/>
                </a:solidFill>
              </a:rPr>
              <a:t>Adapting To Local Needs – My MA Experience In </a:t>
            </a:r>
            <a:r>
              <a:rPr lang="en-IN" sz="2400" dirty="0" smtClean="0">
                <a:solidFill>
                  <a:schemeClr val="tx1"/>
                </a:solidFill>
              </a:rPr>
              <a:t>India</a:t>
            </a:r>
            <a:br>
              <a:rPr lang="en-IN" sz="2400" dirty="0" smtClean="0">
                <a:solidFill>
                  <a:schemeClr val="tx1"/>
                </a:solidFill>
              </a:rPr>
            </a:br>
            <a:r>
              <a:rPr lang="en-IN" sz="2400" dirty="0" smtClean="0">
                <a:solidFill>
                  <a:schemeClr val="tx1"/>
                </a:solidFill>
              </a:rPr>
              <a:t/>
            </a:r>
            <a:br>
              <a:rPr lang="en-IN" sz="2400" dirty="0" smtClean="0">
                <a:solidFill>
                  <a:schemeClr val="tx1"/>
                </a:solidFill>
              </a:rPr>
            </a:br>
            <a:r>
              <a:rPr lang="en-IN" sz="2400" dirty="0" smtClean="0">
                <a:solidFill>
                  <a:schemeClr val="tx1"/>
                </a:solidFill>
              </a:rPr>
              <a:t>MAPS 2017 – Maryland, 20-22 June 2107</a:t>
            </a:r>
            <a:r>
              <a:rPr lang="en-IN" sz="3200" dirty="0" smtClean="0">
                <a:solidFill>
                  <a:schemeClr val="tx1"/>
                </a:solidFill>
              </a:rPr>
              <a:t/>
            </a:r>
            <a:br>
              <a:rPr lang="en-IN" sz="3200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91" y="3828605"/>
            <a:ext cx="3304516" cy="1003469"/>
          </a:xfrm>
        </p:spPr>
        <p:txBody>
          <a:bodyPr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Dr. Aamir Shaikh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Founder, </a:t>
            </a:r>
            <a:r>
              <a:rPr lang="en-US" sz="1600" b="1" dirty="0" err="1" smtClean="0">
                <a:solidFill>
                  <a:schemeClr val="tx1"/>
                </a:solidFill>
              </a:rPr>
              <a:t>Assansa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India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0666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b="0" dirty="0" smtClean="0">
                <a:solidFill>
                  <a:schemeClr val="tx1"/>
                </a:solidFill>
                <a:latin typeface="+mj-lt"/>
                <a:ea typeface="+mj-ea"/>
                <a:sym typeface="Wingdings" pitchFamily="2" charset="2"/>
              </a:rPr>
              <a:t>Session Outline</a:t>
            </a:r>
            <a:endParaRPr lang="en-US" altLang="zh-CN" sz="3600" b="0" dirty="0">
              <a:solidFill>
                <a:schemeClr val="tx1"/>
              </a:solidFill>
              <a:latin typeface="+mj-lt"/>
              <a:ea typeface="+mj-ea"/>
              <a:sym typeface="Wingdings" pitchFamily="2" charset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3383" y="1052995"/>
            <a:ext cx="9080617" cy="3618599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n-US" sz="2000" b="1" dirty="0" smtClean="0">
                <a:solidFill>
                  <a:schemeClr val="tx1"/>
                </a:solidFill>
              </a:rPr>
              <a:t>India – Often, Better Experienced Than Explained!</a:t>
            </a:r>
          </a:p>
          <a:p>
            <a:pPr lvl="1">
              <a:buBlip>
                <a:blip r:embed="rId3"/>
              </a:buBlip>
            </a:pPr>
            <a:r>
              <a:rPr lang="en-US" sz="1800" dirty="0" smtClean="0">
                <a:solidFill>
                  <a:schemeClr val="tx1"/>
                </a:solidFill>
              </a:rPr>
              <a:t>Indian Health  Care And Pharmaceutical Environment</a:t>
            </a:r>
            <a:endParaRPr lang="en-US" sz="1600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2000" b="1" dirty="0" smtClean="0">
                <a:solidFill>
                  <a:schemeClr val="tx1"/>
                </a:solidFill>
              </a:rPr>
              <a:t>Best In Class Medical Affairs (MA) Capabilities / Team </a:t>
            </a:r>
          </a:p>
          <a:p>
            <a:pPr lvl="1">
              <a:buBlip>
                <a:blip r:embed="rId3"/>
              </a:buBlip>
            </a:pPr>
            <a:r>
              <a:rPr lang="en-US" sz="1800" dirty="0" smtClean="0">
                <a:solidFill>
                  <a:schemeClr val="tx1"/>
                </a:solidFill>
              </a:rPr>
              <a:t>An  Aspiration - Best In Class MA Capabilities / MA Team</a:t>
            </a:r>
          </a:p>
          <a:p>
            <a:pPr lvl="1">
              <a:buBlip>
                <a:blip r:embed="rId3"/>
              </a:buBlip>
            </a:pPr>
            <a:r>
              <a:rPr lang="en-US" sz="1800" dirty="0" smtClean="0">
                <a:solidFill>
                  <a:schemeClr val="tx1"/>
                </a:solidFill>
              </a:rPr>
              <a:t>The Cultivation - Cultivating The Key MA Competencies And MA Mindset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2000" b="1" dirty="0" smtClean="0">
                <a:solidFill>
                  <a:schemeClr val="tx1"/>
                </a:solidFill>
              </a:rPr>
              <a:t>Adapting To Local Needs – My MA Experience In India</a:t>
            </a:r>
          </a:p>
          <a:p>
            <a:pPr lvl="1">
              <a:buBlip>
                <a:blip r:embed="rId3"/>
              </a:buBlip>
            </a:pPr>
            <a:r>
              <a:rPr lang="en-US" sz="1800" dirty="0" smtClean="0">
                <a:solidFill>
                  <a:schemeClr val="tx1"/>
                </a:solidFill>
              </a:rPr>
              <a:t>Few Personal Reflections And Learning  </a:t>
            </a:r>
          </a:p>
          <a:p>
            <a:endParaRPr lang="en-US" sz="2200" dirty="0" smtClean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2022620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3" y="0"/>
            <a:ext cx="7491743" cy="1027510"/>
          </a:xfrm>
        </p:spPr>
        <p:txBody>
          <a:bodyPr/>
          <a:lstStyle/>
          <a:p>
            <a:r>
              <a:rPr lang="en-US" altLang="zh-CN" sz="2800" b="0" dirty="0" smtClean="0">
                <a:solidFill>
                  <a:schemeClr val="tx1"/>
                </a:solidFill>
                <a:latin typeface="+mj-lt"/>
                <a:ea typeface="+mj-ea"/>
                <a:sym typeface="Wingdings" pitchFamily="2" charset="2"/>
              </a:rPr>
              <a:t>India - Often, Better Experienced Than Explained! </a:t>
            </a:r>
            <a:endParaRPr lang="en-IN" altLang="zh-CN" sz="2800" b="0" dirty="0" smtClean="0">
              <a:solidFill>
                <a:schemeClr val="tx1"/>
              </a:solidFill>
              <a:latin typeface="+mj-lt"/>
              <a:ea typeface="+mj-ea"/>
              <a:sym typeface="Wingdings" pitchFamily="2" charset="2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2168" y="1027510"/>
            <a:ext cx="3661832" cy="236754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18440" name="Picture 8" descr="India At Night, As Seen From Space. NASA Releases Stunning New Im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173" y="1245820"/>
            <a:ext cx="5484733" cy="33752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015" y="-45265"/>
            <a:ext cx="8519311" cy="1027510"/>
          </a:xfrm>
        </p:spPr>
        <p:txBody>
          <a:bodyPr/>
          <a:lstStyle/>
          <a:p>
            <a:pPr lvl="1" algn="l"/>
            <a:r>
              <a:rPr lang="en-US" altLang="zh-CN" sz="2400" kern="1200" dirty="0" smtClean="0">
                <a:latin typeface="+mj-lt"/>
                <a:ea typeface="+mj-ea"/>
                <a:cs typeface="+mj-cs"/>
                <a:sym typeface="Wingdings" pitchFamily="2" charset="2"/>
              </a:rPr>
              <a:t/>
            </a:r>
            <a:br>
              <a:rPr lang="en-US" altLang="zh-CN" sz="2400" kern="1200" dirty="0" smtClean="0">
                <a:latin typeface="+mj-lt"/>
                <a:ea typeface="+mj-ea"/>
                <a:cs typeface="+mj-cs"/>
                <a:sym typeface="Wingdings" pitchFamily="2" charset="2"/>
              </a:rPr>
            </a:br>
            <a:r>
              <a:rPr lang="en-US" altLang="zh-CN" sz="2400" kern="1200" dirty="0" smtClean="0">
                <a:latin typeface="+mj-lt"/>
                <a:ea typeface="+mj-ea"/>
                <a:cs typeface="+mj-cs"/>
                <a:sym typeface="Wingdings" pitchFamily="2" charset="2"/>
              </a:rPr>
              <a:t/>
            </a:r>
            <a:br>
              <a:rPr lang="en-US" altLang="zh-CN" sz="2400" kern="1200" dirty="0" smtClean="0">
                <a:latin typeface="+mj-lt"/>
                <a:ea typeface="+mj-ea"/>
                <a:cs typeface="+mj-cs"/>
                <a:sym typeface="Wingdings" pitchFamily="2" charset="2"/>
              </a:rPr>
            </a:br>
            <a:r>
              <a:rPr lang="en-US" altLang="zh-CN" sz="2800" kern="1200" dirty="0" smtClean="0">
                <a:latin typeface="+mj-lt"/>
                <a:ea typeface="+mj-ea"/>
                <a:cs typeface="+mj-cs"/>
                <a:sym typeface="Wingdings" pitchFamily="2" charset="2"/>
              </a:rPr>
              <a:t>Indian Health  Care And Pharmaceutical Environment          A Brief Overview, And The Journey To 2020….  </a:t>
            </a:r>
            <a:endParaRPr lang="en-IN" altLang="zh-CN" sz="2800" kern="1200" dirty="0" smtClean="0">
              <a:latin typeface="+mj-lt"/>
              <a:ea typeface="+mj-ea"/>
              <a:cs typeface="+mj-cs"/>
              <a:sym typeface="Wingdings" pitchFamily="2" charset="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7723" t="12252" r="8218" b="17482"/>
          <a:stretch>
            <a:fillRect/>
          </a:stretch>
        </p:blipFill>
        <p:spPr bwMode="auto">
          <a:xfrm>
            <a:off x="54318" y="1118042"/>
            <a:ext cx="3195873" cy="3825146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27475" t="36943" r="28416" b="19895"/>
          <a:stretch>
            <a:fillRect/>
          </a:stretch>
        </p:blipFill>
        <p:spPr bwMode="auto">
          <a:xfrm>
            <a:off x="6192566" y="1027510"/>
            <a:ext cx="2641362" cy="1991534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 l="21312" t="25526" r="20990" b="22030"/>
          <a:stretch>
            <a:fillRect/>
          </a:stretch>
        </p:blipFill>
        <p:spPr bwMode="auto">
          <a:xfrm>
            <a:off x="3396921" y="3028097"/>
            <a:ext cx="2699365" cy="1962859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 l="21089" t="23670" r="21361" b="23236"/>
          <a:stretch>
            <a:fillRect/>
          </a:stretch>
        </p:blipFill>
        <p:spPr bwMode="auto">
          <a:xfrm>
            <a:off x="6192566" y="3037150"/>
            <a:ext cx="2659468" cy="1962859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 l="21757" t="21256" r="20322" b="25186"/>
          <a:stretch>
            <a:fillRect/>
          </a:stretch>
        </p:blipFill>
        <p:spPr bwMode="auto">
          <a:xfrm>
            <a:off x="3404090" y="1027511"/>
            <a:ext cx="2692196" cy="1991534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>
            <a:off x="3226415" y="1615478"/>
            <a:ext cx="304800" cy="28575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195873" y="3823014"/>
            <a:ext cx="304800" cy="28575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-886479" y="272311"/>
            <a:ext cx="9372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Wingdings" pitchFamily="2" charset="2"/>
              </a:rPr>
              <a:t>India’s Pharmaceutical Industry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Wingdings" pitchFamily="2" charset="2"/>
              </a:rPr>
              <a:t/>
            </a:r>
            <a:b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Wingdings" pitchFamily="2" charset="2"/>
              </a:rPr>
            </a:b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Wingdings" pitchFamily="2" charset="2"/>
              </a:rPr>
              <a:t>Shouldering Greater Human Rights And Social  Responsibility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Wingdings" pitchFamily="2" charset="2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b="5774"/>
          <a:stretch>
            <a:fillRect/>
          </a:stretch>
        </p:blipFill>
        <p:spPr bwMode="auto">
          <a:xfrm>
            <a:off x="261810" y="1182407"/>
            <a:ext cx="7134886" cy="114300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30625" t="35156" r="31875" b="18750"/>
          <a:stretch>
            <a:fillRect/>
          </a:stretch>
        </p:blipFill>
        <p:spPr bwMode="auto">
          <a:xfrm>
            <a:off x="7542394" y="1150499"/>
            <a:ext cx="1475390" cy="1195846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61810" y="2382557"/>
            <a:ext cx="2133600" cy="2022302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N" altLang="zh-CN" sz="2400" b="1" kern="0" dirty="0" smtClean="0">
                <a:latin typeface="+mn-lt"/>
                <a:ea typeface="+mn-ea"/>
              </a:rPr>
              <a:t>Then, The 4 Ps</a:t>
            </a:r>
          </a:p>
          <a:p>
            <a:pPr marL="342900" indent="-342900" defTabSz="914400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buBlip>
                <a:blip r:embed="rId4"/>
              </a:buBlip>
              <a:defRPr/>
            </a:pPr>
            <a:r>
              <a:rPr lang="en-IN" altLang="zh-CN" sz="2400" b="1" kern="0" dirty="0" smtClean="0">
                <a:latin typeface="+mn-lt"/>
                <a:ea typeface="+mn-ea"/>
              </a:rPr>
              <a:t>P</a:t>
            </a:r>
            <a:r>
              <a:rPr lang="en-IN" altLang="zh-CN" sz="2400" kern="0" dirty="0" smtClean="0">
                <a:latin typeface="+mn-lt"/>
                <a:ea typeface="+mn-ea"/>
              </a:rPr>
              <a:t>roduct</a:t>
            </a:r>
          </a:p>
          <a:p>
            <a:pPr marL="342900" indent="-342900" defTabSz="914400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buBlip>
                <a:blip r:embed="rId4"/>
              </a:buBlip>
              <a:defRPr/>
            </a:pPr>
            <a:r>
              <a:rPr lang="en-IN" altLang="zh-CN" sz="2400" b="1" kern="0" dirty="0" smtClean="0">
                <a:latin typeface="+mn-lt"/>
                <a:ea typeface="+mn-ea"/>
              </a:rPr>
              <a:t>P</a:t>
            </a:r>
            <a:r>
              <a:rPr lang="en-IN" altLang="zh-CN" sz="2400" kern="0" dirty="0" smtClean="0">
                <a:latin typeface="+mn-lt"/>
                <a:ea typeface="+mn-ea"/>
              </a:rPr>
              <a:t>rice</a:t>
            </a:r>
          </a:p>
          <a:p>
            <a:pPr marL="342900" indent="-342900" defTabSz="914400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buBlip>
                <a:blip r:embed="rId4"/>
              </a:buBlip>
              <a:defRPr/>
            </a:pPr>
            <a:r>
              <a:rPr lang="en-IN" altLang="zh-CN" sz="2400" b="1" kern="0" dirty="0" smtClean="0">
                <a:latin typeface="+mn-lt"/>
                <a:ea typeface="+mn-ea"/>
              </a:rPr>
              <a:t>P</a:t>
            </a:r>
            <a:r>
              <a:rPr lang="en-IN" altLang="zh-CN" sz="2400" kern="0" dirty="0" smtClean="0">
                <a:latin typeface="+mn-lt"/>
                <a:ea typeface="+mn-ea"/>
              </a:rPr>
              <a:t>lace</a:t>
            </a:r>
          </a:p>
          <a:p>
            <a:pPr marL="342900" indent="-342900" defTabSz="914400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buBlip>
                <a:blip r:embed="rId4"/>
              </a:buBlip>
              <a:defRPr/>
            </a:pPr>
            <a:r>
              <a:rPr lang="en-IN" altLang="zh-CN" sz="2400" b="1" kern="0" dirty="0" smtClean="0">
                <a:latin typeface="+mn-lt"/>
                <a:ea typeface="+mn-ea"/>
              </a:rPr>
              <a:t>P</a:t>
            </a:r>
            <a:r>
              <a:rPr lang="en-IN" altLang="zh-CN" sz="2400" kern="0" dirty="0" smtClean="0">
                <a:latin typeface="+mn-lt"/>
                <a:ea typeface="+mn-ea"/>
              </a:rPr>
              <a:t>romotion</a:t>
            </a:r>
            <a:endParaRPr lang="en-IN" altLang="zh-CN" sz="2400" kern="0" dirty="0">
              <a:latin typeface="+mn-lt"/>
              <a:ea typeface="+mn-ea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60492" y="2346345"/>
            <a:ext cx="2236204" cy="2079451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defRPr/>
            </a:pPr>
            <a:r>
              <a:rPr lang="en-US" altLang="zh-CN" sz="2400" b="1" kern="0" dirty="0" smtClean="0">
                <a:latin typeface="+mn-lt"/>
              </a:rPr>
              <a:t>… Also </a:t>
            </a:r>
            <a:r>
              <a:rPr lang="en-US" altLang="zh-CN" sz="2400" b="1" kern="0" dirty="0">
                <a:latin typeface="+mn-lt"/>
              </a:rPr>
              <a:t>The 4 As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altLang="zh-CN" sz="2400" b="1" kern="0" dirty="0">
                <a:latin typeface="+mn-lt"/>
              </a:rPr>
              <a:t>A</a:t>
            </a:r>
            <a:r>
              <a:rPr lang="en-US" altLang="zh-CN" sz="2400" kern="0" dirty="0">
                <a:latin typeface="+mn-lt"/>
              </a:rPr>
              <a:t>wareness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altLang="zh-CN" sz="2400" b="1" kern="0" dirty="0">
                <a:latin typeface="+mn-lt"/>
              </a:rPr>
              <a:t>A</a:t>
            </a:r>
            <a:r>
              <a:rPr lang="en-US" altLang="zh-CN" sz="2400" kern="0" dirty="0">
                <a:latin typeface="+mn-lt"/>
              </a:rPr>
              <a:t>cceptability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altLang="zh-CN" sz="2400" b="1" kern="0" dirty="0">
                <a:latin typeface="+mn-lt"/>
              </a:rPr>
              <a:t>A</a:t>
            </a:r>
            <a:r>
              <a:rPr lang="en-US" altLang="zh-CN" sz="2400" kern="0" dirty="0">
                <a:latin typeface="+mn-lt"/>
              </a:rPr>
              <a:t>ffordability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buFontTx/>
              <a:buBlip>
                <a:blip r:embed="rId4"/>
              </a:buBlip>
              <a:defRPr/>
            </a:pPr>
            <a:r>
              <a:rPr lang="en-US" altLang="zh-CN" sz="2400" b="1" kern="0" dirty="0">
                <a:latin typeface="+mn-lt"/>
              </a:rPr>
              <a:t>A</a:t>
            </a:r>
            <a:r>
              <a:rPr lang="en-US" altLang="zh-CN" sz="2400" kern="0" dirty="0">
                <a:latin typeface="+mn-lt"/>
              </a:rPr>
              <a:t>ccessibility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833810" y="3439832"/>
            <a:ext cx="304800" cy="28575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2395410" y="3296957"/>
            <a:ext cx="304800" cy="28575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61810" y="4422965"/>
            <a:ext cx="8755974" cy="357264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defRPr/>
            </a:pPr>
            <a:r>
              <a:rPr lang="en-US" altLang="zh-CN" sz="2000" b="1" kern="0" dirty="0" smtClean="0">
                <a:latin typeface="+mn-lt"/>
              </a:rPr>
              <a:t>“Medical Affairs” </a:t>
            </a:r>
            <a:r>
              <a:rPr lang="en-US" altLang="zh-CN" sz="2000" b="1" kern="0" dirty="0">
                <a:latin typeface="+mn-lt"/>
              </a:rPr>
              <a:t>Must Contribute, and Must Often Lead and Show the Way…</a:t>
            </a:r>
            <a:endParaRPr lang="en-US" altLang="zh-CN" sz="2000" kern="0" dirty="0">
              <a:latin typeface="+mn-l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2700210" y="2400664"/>
            <a:ext cx="2133600" cy="2022301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Now, The 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Ps..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Tx/>
              <a:buBlip>
                <a:blip r:embed="rId4"/>
              </a:buBlip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roduct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Tx/>
              <a:buBlip>
                <a:blip r:embed="rId4"/>
              </a:buBlip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atient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Tx/>
              <a:buBlip>
                <a:blip r:embed="rId4"/>
              </a:buBlip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hysician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SzPct val="80000"/>
              <a:buFontTx/>
              <a:buBlip>
                <a:blip r:embed="rId4"/>
              </a:buBlip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altLang="zh-CN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ayer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396696" y="1753907"/>
            <a:ext cx="304800" cy="28575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 l="18750" t="16406" r="33125" b="7031"/>
          <a:stretch>
            <a:fillRect/>
          </a:stretch>
        </p:blipFill>
        <p:spPr bwMode="auto">
          <a:xfrm>
            <a:off x="7542394" y="2659232"/>
            <a:ext cx="1385382" cy="1561199"/>
          </a:xfrm>
          <a:prstGeom prst="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14" name="Right Arrow 13"/>
          <p:cNvSpPr/>
          <p:nvPr/>
        </p:nvSpPr>
        <p:spPr>
          <a:xfrm>
            <a:off x="7396696" y="3439832"/>
            <a:ext cx="304800" cy="28575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1085850"/>
            <a:ext cx="9220200" cy="3943350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271463" indent="-214313">
              <a:spcBef>
                <a:spcPts val="1000"/>
              </a:spcBef>
              <a:tabLst>
                <a:tab pos="271463" algn="l"/>
                <a:tab pos="457200" algn="l"/>
                <a:tab pos="635000" algn="l"/>
                <a:tab pos="863600" algn="l"/>
              </a:tabLst>
              <a:defRPr/>
            </a:pPr>
            <a:r>
              <a:rPr lang="en-IN" sz="1900" dirty="0" smtClean="0"/>
              <a:t>Be </a:t>
            </a:r>
            <a:r>
              <a:rPr lang="en-IN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“Sought And Selected”</a:t>
            </a:r>
            <a:r>
              <a:rPr lang="en-IN" sz="19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IN" sz="1900" dirty="0" smtClean="0"/>
              <a:t>From The Best Available MA Talent Pool</a:t>
            </a:r>
          </a:p>
          <a:p>
            <a:pPr marL="271463" indent="-214313">
              <a:spcBef>
                <a:spcPts val="1000"/>
              </a:spcBef>
              <a:tabLst>
                <a:tab pos="271463" algn="l"/>
                <a:tab pos="457200" algn="l"/>
                <a:tab pos="635000" algn="l"/>
                <a:tab pos="863600" algn="l"/>
              </a:tabLst>
              <a:defRPr/>
            </a:pPr>
            <a:r>
              <a:rPr lang="en-IN" sz="1900" dirty="0" smtClean="0"/>
              <a:t>Undergo Rigorous Education And Training To Build </a:t>
            </a:r>
            <a:r>
              <a:rPr lang="en-IN" altLang="zh-CN" sz="1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“Sound “MA Capabilities” -  </a:t>
            </a:r>
            <a:r>
              <a:rPr lang="en-IN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“Competencies, Mindset, Governance, Culture, And MA Teams” </a:t>
            </a:r>
            <a:r>
              <a:rPr lang="en-IN" altLang="zh-CN" sz="1900" dirty="0"/>
              <a:t>-</a:t>
            </a:r>
            <a:r>
              <a:rPr lang="en-IN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IN" sz="1900" dirty="0" smtClean="0"/>
              <a:t> Visible Success</a:t>
            </a:r>
          </a:p>
          <a:p>
            <a:pPr marL="271463" indent="-214313">
              <a:spcBef>
                <a:spcPts val="1000"/>
              </a:spcBef>
              <a:tabLst>
                <a:tab pos="271463" algn="l"/>
                <a:tab pos="457200" algn="l"/>
                <a:tab pos="635000" algn="l"/>
                <a:tab pos="863600" algn="l"/>
              </a:tabLst>
              <a:defRPr/>
            </a:pPr>
            <a:r>
              <a:rPr lang="en-IN" sz="1900" dirty="0" smtClean="0"/>
              <a:t>Build And Manage </a:t>
            </a:r>
            <a:r>
              <a:rPr lang="en-IN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“Internal Interfaces” </a:t>
            </a:r>
            <a:r>
              <a:rPr lang="en-IN" sz="1900" dirty="0" smtClean="0"/>
              <a:t>With Marketing, Sales Teams, And Others –  Strive For A “Sound  Medical-Marketing Partnership” - Deliver Well For The Organization </a:t>
            </a:r>
          </a:p>
          <a:p>
            <a:pPr marL="271463" indent="-214313">
              <a:spcBef>
                <a:spcPts val="1000"/>
              </a:spcBef>
              <a:tabLst>
                <a:tab pos="271463" algn="l"/>
                <a:tab pos="457200" algn="l"/>
                <a:tab pos="635000" algn="l"/>
                <a:tab pos="863600" algn="l"/>
              </a:tabLst>
              <a:defRPr/>
            </a:pPr>
            <a:r>
              <a:rPr lang="en-IN" sz="1900" dirty="0" smtClean="0"/>
              <a:t>Create, Nurture, And Leverage </a:t>
            </a:r>
            <a:r>
              <a:rPr lang="en-IN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“External Customer Relationships”, </a:t>
            </a:r>
            <a:r>
              <a:rPr lang="en-IN" altLang="zh-CN" sz="1900" dirty="0"/>
              <a:t>Built On Ethical And Scientific </a:t>
            </a:r>
            <a:r>
              <a:rPr lang="en-IN" altLang="zh-CN" sz="1900" dirty="0" smtClean="0"/>
              <a:t>Platforms - </a:t>
            </a:r>
            <a:r>
              <a:rPr lang="en-IN" sz="1900" dirty="0"/>
              <a:t>Deliver Well For The </a:t>
            </a:r>
            <a:r>
              <a:rPr lang="en-IN" sz="1900" dirty="0" smtClean="0"/>
              <a:t>External Stakeholders </a:t>
            </a:r>
            <a:endParaRPr lang="en-IN" altLang="zh-CN" sz="1900" dirty="0"/>
          </a:p>
          <a:p>
            <a:pPr marL="271463" indent="-214313">
              <a:spcBef>
                <a:spcPts val="1000"/>
              </a:spcBef>
              <a:tabLst>
                <a:tab pos="271463" algn="l"/>
                <a:tab pos="457200" algn="l"/>
                <a:tab pos="635000" algn="l"/>
                <a:tab pos="863600" algn="l"/>
              </a:tabLst>
              <a:defRPr/>
            </a:pPr>
            <a:r>
              <a:rPr lang="en-IN" sz="1900" dirty="0" smtClean="0"/>
              <a:t>Be </a:t>
            </a:r>
            <a:r>
              <a:rPr lang="en-IN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“Recognized, Respected And Trusted ” </a:t>
            </a:r>
            <a:r>
              <a:rPr lang="en-IN" sz="1900" dirty="0" smtClean="0"/>
              <a:t>By Patients, Health Care Professionals / Medical Community  / Other Stakeholders</a:t>
            </a:r>
            <a:endParaRPr lang="en-IN" sz="19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271463" indent="-214313">
              <a:spcBef>
                <a:spcPts val="1000"/>
              </a:spcBef>
              <a:tabLst>
                <a:tab pos="271463" algn="l"/>
                <a:tab pos="457200" algn="l"/>
                <a:tab pos="635000" algn="l"/>
                <a:tab pos="863600" algn="l"/>
              </a:tabLst>
              <a:defRPr/>
            </a:pPr>
            <a:r>
              <a:rPr lang="en-IN" sz="1900" dirty="0" smtClean="0"/>
              <a:t>Derive </a:t>
            </a:r>
            <a:r>
              <a:rPr lang="en-IN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“Professional Development, Personal Enrichment And Growth” </a:t>
            </a:r>
            <a:r>
              <a:rPr lang="en-IN" sz="1900" dirty="0" smtClean="0"/>
              <a:t>Through Career</a:t>
            </a:r>
          </a:p>
          <a:p>
            <a:pPr marL="271463" indent="-214313">
              <a:spcBef>
                <a:spcPts val="1000"/>
              </a:spcBef>
              <a:tabLst>
                <a:tab pos="271463" algn="l"/>
                <a:tab pos="457200" algn="l"/>
                <a:tab pos="635000" algn="l"/>
                <a:tab pos="863600" algn="l"/>
              </a:tabLst>
              <a:defRPr/>
            </a:pPr>
            <a:r>
              <a:rPr lang="en-IN" sz="1900" dirty="0" smtClean="0"/>
              <a:t>At All Levels, </a:t>
            </a:r>
            <a:r>
              <a:rPr lang="en-IN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“Lead And Be Led” </a:t>
            </a:r>
            <a:r>
              <a:rPr lang="en-IN" sz="1900" dirty="0" smtClean="0"/>
              <a:t>By Sound Managers And </a:t>
            </a:r>
            <a:r>
              <a:rPr lang="en-IN" sz="1900" smtClean="0"/>
              <a:t>Leaders – Sound People </a:t>
            </a:r>
            <a:r>
              <a:rPr lang="en-IN" sz="1900" dirty="0" smtClean="0"/>
              <a:t>Demonstrating </a:t>
            </a:r>
            <a:r>
              <a:rPr lang="en-IN" sz="19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Wholesome Leadership</a:t>
            </a:r>
          </a:p>
          <a:p>
            <a:pPr>
              <a:buFont typeface="Wingdings" pitchFamily="2" charset="2"/>
              <a:buNone/>
              <a:defRPr/>
            </a:pPr>
            <a:endParaRPr sz="1800" dirty="0"/>
          </a:p>
          <a:p>
            <a:pPr>
              <a:buFont typeface="Wingdings" pitchFamily="2" charset="2"/>
              <a:buNone/>
              <a:defRPr/>
            </a:pPr>
            <a:endParaRPr sz="1800" dirty="0"/>
          </a:p>
          <a:p>
            <a:pPr>
              <a:buFont typeface="Wingdings" pitchFamily="2" charset="2"/>
              <a:buNone/>
              <a:defRPr/>
            </a:pPr>
            <a:r>
              <a:rPr sz="1800" dirty="0"/>
              <a:t> </a:t>
            </a:r>
          </a:p>
          <a:p>
            <a:pPr>
              <a:buFont typeface="Wingdings" pitchFamily="2" charset="2"/>
              <a:buNone/>
              <a:defRPr/>
            </a:pPr>
            <a:endParaRPr sz="1800" dirty="0"/>
          </a:p>
        </p:txBody>
      </p:sp>
      <p:sp>
        <p:nvSpPr>
          <p:cNvPr id="15363" name="Title 8"/>
          <p:cNvSpPr>
            <a:spLocks noGrp="1"/>
          </p:cNvSpPr>
          <p:nvPr>
            <p:ph type="title"/>
          </p:nvPr>
        </p:nvSpPr>
        <p:spPr>
          <a:xfrm>
            <a:off x="4550" y="114300"/>
            <a:ext cx="8931220" cy="857250"/>
          </a:xfrm>
        </p:spPr>
        <p:txBody>
          <a:bodyPr/>
          <a:lstStyle/>
          <a:p>
            <a:r>
              <a:rPr lang="en-US" altLang="zh-CN" sz="2800" b="0" dirty="0" smtClean="0">
                <a:solidFill>
                  <a:schemeClr val="tx1"/>
                </a:solidFill>
                <a:latin typeface="+mj-lt"/>
                <a:ea typeface="+mj-ea"/>
                <a:sym typeface="Wingdings" pitchFamily="2" charset="2"/>
              </a:rPr>
              <a:t>An Aspiration - Best In Class MA Capabilities / MA  Team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75822"/>
            <a:ext cx="8382000" cy="2355029"/>
          </a:xfrm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sz="2400" dirty="0"/>
              <a:t>“The pharmaceutical industry uses external clinical experts extensively in deciding research policy, evaluating problems and arriving at solutions. However, experience shows that </a:t>
            </a:r>
            <a:r>
              <a:rPr sz="2400" b="1" u="sng" dirty="0"/>
              <a:t>unless the pharmaceutical physicians who interact with these external experts are of </a:t>
            </a:r>
            <a:r>
              <a:rPr sz="2400" b="1" u="sng" dirty="0">
                <a:solidFill>
                  <a:srgbClr val="FF0000"/>
                </a:solidFill>
              </a:rPr>
              <a:t>similar </a:t>
            </a:r>
            <a:r>
              <a:rPr sz="2400" b="1" u="sng" dirty="0" err="1">
                <a:solidFill>
                  <a:srgbClr val="FF0000"/>
                </a:solidFill>
              </a:rPr>
              <a:t>calibre</a:t>
            </a:r>
            <a:r>
              <a:rPr sz="2400" b="1" u="sng" dirty="0"/>
              <a:t>, both intellectually and clinically, the relationship does not function well. </a:t>
            </a:r>
            <a:r>
              <a:rPr sz="2400" dirty="0"/>
              <a:t>This is as much medical work as a case conference in a hospital.”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3" cstate="print"/>
          <a:srcRect l="30240" t="11784" r="27271" b="7401"/>
          <a:stretch>
            <a:fillRect/>
          </a:stretch>
        </p:blipFill>
        <p:spPr bwMode="auto">
          <a:xfrm>
            <a:off x="27159" y="0"/>
            <a:ext cx="8540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81000" y="3821973"/>
            <a:ext cx="8382000" cy="568958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  <a:buSzPct val="80000"/>
              <a:defRPr/>
            </a:pPr>
            <a:r>
              <a:rPr lang="en-US" altLang="zh-CN" sz="2600" b="1" kern="0" dirty="0" smtClean="0">
                <a:latin typeface="+mn-lt"/>
              </a:rPr>
              <a:t>Cultivating The Key MA Competencies And MA Mindset</a:t>
            </a:r>
            <a:endParaRPr lang="en-IN" altLang="zh-CN" sz="2600" b="1" kern="0" dirty="0">
              <a:latin typeface="+mn-lt"/>
            </a:endParaRPr>
          </a:p>
        </p:txBody>
      </p:sp>
      <p:sp>
        <p:nvSpPr>
          <p:cNvPr id="7" name="Right Arrow 6"/>
          <p:cNvSpPr/>
          <p:nvPr/>
        </p:nvSpPr>
        <p:spPr>
          <a:xfrm rot="5247772">
            <a:off x="3940389" y="3531949"/>
            <a:ext cx="278606" cy="288925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34291" y="47166"/>
            <a:ext cx="1097050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atin typeface="+mj-lt"/>
                <a:ea typeface="+mj-ea"/>
                <a:cs typeface="+mj-cs"/>
                <a:sym typeface="Wingdings" pitchFamily="2" charset="2"/>
              </a:rPr>
              <a:t>Successful Interactions Between MA Professionals                                           </a:t>
            </a:r>
          </a:p>
          <a:p>
            <a:r>
              <a:rPr lang="en-US" altLang="zh-CN" sz="2800" dirty="0" smtClean="0">
                <a:latin typeface="+mj-lt"/>
                <a:ea typeface="+mj-ea"/>
                <a:cs typeface="+mj-cs"/>
                <a:sym typeface="Wingdings" pitchFamily="2" charset="2"/>
              </a:rPr>
              <a:t>And HCPs / Clinicians Largely Depends On…</a:t>
            </a:r>
            <a:endParaRPr lang="en-IN" altLang="zh-CN" sz="2800" dirty="0" smtClean="0">
              <a:latin typeface="+mj-lt"/>
              <a:ea typeface="+mj-ea"/>
              <a:cs typeface="+mj-cs"/>
              <a:sym typeface="Wingdings" pitchFamily="2" charset="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7319" t="20139" r="29005" b="10417"/>
          <a:stretch>
            <a:fillRect/>
          </a:stretch>
        </p:blipFill>
        <p:spPr bwMode="auto">
          <a:xfrm>
            <a:off x="3525127" y="1166252"/>
            <a:ext cx="5516644" cy="3634348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05199" y="655626"/>
            <a:ext cx="5536572" cy="461665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/>
              <a:t>Statement Of Competence (On The Job) </a:t>
            </a:r>
            <a:r>
              <a:rPr lang="en-US" sz="2400" b="1" dirty="0"/>
              <a:t>                             </a:t>
            </a:r>
            <a:r>
              <a:rPr lang="en-US" sz="2000" b="1" dirty="0"/>
              <a:t>                     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4827759"/>
            <a:ext cx="63555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N" sz="800" b="1" dirty="0"/>
              <a:t>Source: Adapted. Statement of competence in pharmaceutical medicine</a:t>
            </a:r>
            <a:r>
              <a:rPr lang="en-IN" sz="800" b="1" dirty="0" smtClean="0"/>
              <a:t>.</a:t>
            </a:r>
          </a:p>
          <a:p>
            <a:r>
              <a:rPr lang="en-IN" sz="800" b="1" dirty="0" smtClean="0"/>
              <a:t> </a:t>
            </a:r>
            <a:r>
              <a:rPr lang="en-IN" sz="800" b="1" dirty="0"/>
              <a:t>IFAPP/PharmaTrain2012</a:t>
            </a:r>
            <a:r>
              <a:rPr lang="en-IN" sz="800" b="1" dirty="0" smtClean="0"/>
              <a:t>. Frontiers </a:t>
            </a:r>
            <a:r>
              <a:rPr lang="en-IN" sz="800" b="1" dirty="0"/>
              <a:t>in Pharmacology  Pharmaceutical Medicine and Outcomes Research  August 2013 Volume4 Article105 </a:t>
            </a:r>
            <a:endParaRPr lang="en-IN" sz="800" dirty="0"/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blackWhite">
          <a:xfrm>
            <a:off x="135804" y="1773533"/>
            <a:ext cx="2986980" cy="42720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600" b="1" dirty="0"/>
              <a:t>2) Clinical Trial </a:t>
            </a:r>
            <a:r>
              <a:rPr lang="en-US" sz="1600" b="1" dirty="0" smtClean="0"/>
              <a:t>Evaluation, Design</a:t>
            </a:r>
            <a:r>
              <a:rPr lang="en-US" sz="1600" b="1" dirty="0"/>
              <a:t>, Execution, Publication</a:t>
            </a: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blackWhite">
          <a:xfrm>
            <a:off x="135804" y="2264114"/>
            <a:ext cx="3042692" cy="4000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600" b="1" dirty="0"/>
              <a:t>3) Regulatory </a:t>
            </a:r>
            <a:r>
              <a:rPr lang="en-US" sz="1600" b="1" dirty="0" smtClean="0"/>
              <a:t>And </a:t>
            </a:r>
            <a:r>
              <a:rPr lang="en-US" sz="1600" b="1" dirty="0"/>
              <a:t>Life Cycle Management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blackWhite">
          <a:xfrm>
            <a:off x="135804" y="2721314"/>
            <a:ext cx="3042692" cy="45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600" b="1" dirty="0"/>
              <a:t>4) Post Marketing Commitments </a:t>
            </a:r>
            <a:r>
              <a:rPr lang="en-US" sz="1600" b="1" dirty="0" smtClean="0"/>
              <a:t>And  </a:t>
            </a:r>
            <a:r>
              <a:rPr lang="en-US" sz="1600" b="1" dirty="0"/>
              <a:t>Benefit / Risk </a:t>
            </a:r>
            <a:r>
              <a:rPr lang="en-US" sz="1600" b="1" dirty="0" smtClean="0"/>
              <a:t>Management</a:t>
            </a:r>
            <a:endParaRPr lang="en-US" sz="1600" b="1" dirty="0"/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blackWhite">
          <a:xfrm>
            <a:off x="172493" y="3259991"/>
            <a:ext cx="2993775" cy="45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600" b="1" dirty="0"/>
              <a:t>5) Aligning Science, Commerce </a:t>
            </a:r>
            <a:r>
              <a:rPr lang="en-US" sz="1600" b="1" dirty="0" smtClean="0"/>
              <a:t> and </a:t>
            </a:r>
            <a:r>
              <a:rPr lang="en-US" sz="1600" b="1" dirty="0"/>
              <a:t>Business Ethics</a:t>
            </a: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blackWhite">
          <a:xfrm>
            <a:off x="135803" y="3783394"/>
            <a:ext cx="3052217" cy="45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600" b="1" dirty="0"/>
              <a:t>6) Pharmaceutical Business </a:t>
            </a:r>
            <a:r>
              <a:rPr lang="en-US" sz="1600" b="1" dirty="0" smtClean="0"/>
              <a:t>Operations,  HCP/KOL </a:t>
            </a:r>
            <a:r>
              <a:rPr lang="en-US" sz="1600" b="1" dirty="0"/>
              <a:t>Interactions</a:t>
            </a: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blackWhite">
          <a:xfrm>
            <a:off x="135803" y="4315850"/>
            <a:ext cx="3052218" cy="45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600" b="1" dirty="0"/>
              <a:t>7) People Skills </a:t>
            </a:r>
            <a:r>
              <a:rPr lang="en-US" sz="1600" b="1" dirty="0" smtClean="0"/>
              <a:t>, Management</a:t>
            </a:r>
            <a:r>
              <a:rPr lang="en-US" sz="1600" b="1" dirty="0"/>
              <a:t>, Leadership, TL/KOL Engagement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168970" y="2455945"/>
            <a:ext cx="304800" cy="40005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62962" y="682785"/>
            <a:ext cx="2959822" cy="830997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/>
              <a:t>MA Competency </a:t>
            </a:r>
            <a:r>
              <a:rPr lang="en-US" altLang="zh-CN" sz="2400" b="1" dirty="0"/>
              <a:t>Theme                                      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5754" y="-33380"/>
            <a:ext cx="7278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600" dirty="0" smtClean="0">
                <a:latin typeface="+mj-lt"/>
                <a:ea typeface="+mj-ea"/>
                <a:cs typeface="+mj-cs"/>
                <a:sym typeface="Wingdings" pitchFamily="2" charset="2"/>
              </a:rPr>
              <a:t>Cultivating The Key MA Competencies</a:t>
            </a:r>
            <a:endParaRPr lang="en-US" sz="3600" dirty="0">
              <a:latin typeface="+mj-lt"/>
              <a:ea typeface="+mj-ea"/>
              <a:cs typeface="+mj-cs"/>
              <a:sym typeface="Wingdings" pitchFamily="2" charset="2"/>
            </a:endParaRPr>
          </a:p>
        </p:txBody>
      </p:sp>
      <p:sp>
        <p:nvSpPr>
          <p:cNvPr id="15" name="AutoShape 9"/>
          <p:cNvSpPr>
            <a:spLocks noChangeArrowheads="1"/>
          </p:cNvSpPr>
          <p:nvPr/>
        </p:nvSpPr>
        <p:spPr bwMode="blackWhite">
          <a:xfrm>
            <a:off x="125250" y="1166253"/>
            <a:ext cx="2997534" cy="53507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altLang="zh-CN" sz="1600" b="1" dirty="0" smtClean="0"/>
              <a:t>1) TA Knowledge / New Product Evaluation / Development</a:t>
            </a:r>
            <a:endParaRPr lang="en-US" altLang="zh-CN" sz="1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458200" cy="1028700"/>
          </a:xfrm>
        </p:spPr>
        <p:txBody>
          <a:bodyPr/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2800" dirty="0" smtClean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13186" y="1136779"/>
            <a:ext cx="8802214" cy="2892013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marL="342900" indent="-342900" eaLnBrk="0" hangingPunct="0">
              <a:spcBef>
                <a:spcPts val="1800"/>
              </a:spcBef>
              <a:buFontTx/>
              <a:buBlip>
                <a:blip r:embed="rId3"/>
              </a:buBlip>
              <a:defRPr/>
            </a:pPr>
            <a:r>
              <a:rPr lang="en-US" sz="2400" b="1" u="sng" dirty="0" smtClean="0"/>
              <a:t>A</a:t>
            </a:r>
            <a:r>
              <a:rPr lang="en-US" sz="2400" b="1" dirty="0" smtClean="0"/>
              <a:t>ccountability</a:t>
            </a:r>
            <a:r>
              <a:rPr lang="en-US" sz="2400" b="1" dirty="0"/>
              <a:t>: </a:t>
            </a:r>
            <a:r>
              <a:rPr lang="en-US" sz="2400" dirty="0"/>
              <a:t>To Self, And Multiple Stakeholders</a:t>
            </a:r>
          </a:p>
          <a:p>
            <a:pPr marL="342900" indent="-342900" eaLnBrk="0" hangingPunct="0">
              <a:spcBef>
                <a:spcPts val="1800"/>
              </a:spcBef>
              <a:buFontTx/>
              <a:buBlip>
                <a:blip r:embed="rId3"/>
              </a:buBlip>
              <a:defRPr/>
            </a:pPr>
            <a:r>
              <a:rPr lang="en-US" sz="2400" b="1" u="sng" dirty="0"/>
              <a:t>B</a:t>
            </a:r>
            <a:r>
              <a:rPr lang="en-US" sz="2400" b="1" dirty="0"/>
              <a:t>alance:  </a:t>
            </a:r>
            <a:r>
              <a:rPr lang="en-US" sz="2400" dirty="0"/>
              <a:t>Coupled With Sound Judgment And Decision Making</a:t>
            </a:r>
          </a:p>
          <a:p>
            <a:pPr marL="342900" indent="-342900" eaLnBrk="0" hangingPunct="0">
              <a:spcBef>
                <a:spcPts val="1800"/>
              </a:spcBef>
              <a:buFontTx/>
              <a:buBlip>
                <a:blip r:embed="rId3"/>
              </a:buBlip>
              <a:defRPr/>
            </a:pPr>
            <a:r>
              <a:rPr lang="en-US" sz="2400" b="1" u="sng" dirty="0"/>
              <a:t>C</a:t>
            </a:r>
            <a:r>
              <a:rPr lang="en-US" sz="2400" b="1" dirty="0"/>
              <a:t>larity: </a:t>
            </a:r>
            <a:r>
              <a:rPr lang="en-US" sz="2400" dirty="0"/>
              <a:t>Purpose, Thought, Speech, And Action</a:t>
            </a:r>
          </a:p>
          <a:p>
            <a:pPr marL="342900" indent="-342900" eaLnBrk="0" hangingPunct="0">
              <a:spcBef>
                <a:spcPts val="1800"/>
              </a:spcBef>
              <a:buFontTx/>
              <a:buBlip>
                <a:blip r:embed="rId3"/>
              </a:buBlip>
              <a:defRPr/>
            </a:pPr>
            <a:r>
              <a:rPr lang="en-US" sz="2400" b="1" u="sng" dirty="0"/>
              <a:t>D</a:t>
            </a:r>
            <a:r>
              <a:rPr lang="en-US" sz="2400" b="1" dirty="0"/>
              <a:t>evelopmental  Focus: </a:t>
            </a:r>
            <a:r>
              <a:rPr lang="en-US" sz="2400" dirty="0"/>
              <a:t>Towards Business, Self, And Others</a:t>
            </a:r>
          </a:p>
          <a:p>
            <a:pPr marL="342900" indent="-342900" eaLnBrk="0" hangingPunct="0">
              <a:spcBef>
                <a:spcPts val="1800"/>
              </a:spcBef>
              <a:buFontTx/>
              <a:buBlip>
                <a:blip r:embed="rId3"/>
              </a:buBlip>
              <a:defRPr/>
            </a:pPr>
            <a:r>
              <a:rPr lang="en-US" sz="2400" b="1" u="sng" dirty="0"/>
              <a:t>E</a:t>
            </a:r>
            <a:r>
              <a:rPr lang="en-US" sz="2400" b="1" dirty="0"/>
              <a:t>thical Approach: </a:t>
            </a:r>
            <a:r>
              <a:rPr lang="en-US" sz="2400" dirty="0"/>
              <a:t>In</a:t>
            </a:r>
            <a:r>
              <a:rPr lang="en-US" sz="2400" b="1" dirty="0"/>
              <a:t> </a:t>
            </a:r>
            <a:r>
              <a:rPr lang="en-US" sz="2400" dirty="0"/>
              <a:t>Thought And Behavior, And Integrity In Action</a:t>
            </a:r>
          </a:p>
          <a:p>
            <a:pPr marL="342900" indent="-342900" eaLnBrk="0" hangingPunct="0">
              <a:spcBef>
                <a:spcPct val="20000"/>
              </a:spcBef>
              <a:buFontTx/>
              <a:buBlip>
                <a:blip r:embed="rId3"/>
              </a:buBlip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0909" y="-33380"/>
            <a:ext cx="68496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600" dirty="0" smtClean="0">
                <a:latin typeface="+mj-lt"/>
                <a:ea typeface="+mj-ea"/>
                <a:cs typeface="+mj-cs"/>
                <a:sym typeface="Wingdings" pitchFamily="2" charset="2"/>
              </a:rPr>
              <a:t>Cultivating The MA Mindset</a:t>
            </a:r>
          </a:p>
          <a:p>
            <a:pPr algn="ctr">
              <a:defRPr/>
            </a:pPr>
            <a:r>
              <a:rPr lang="en-US" sz="2400" dirty="0" smtClean="0"/>
              <a:t>This MA Mindset Is Characterized / Demonstrated By:</a:t>
            </a:r>
            <a:endParaRPr lang="en-US" sz="2400" dirty="0">
              <a:latin typeface="+mj-lt"/>
              <a:ea typeface="+mj-ea"/>
              <a:cs typeface="+mj-cs"/>
              <a:sym typeface="Wingdings" pitchFamily="2" charset="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0" y="2832"/>
            <a:ext cx="9144000" cy="857250"/>
          </a:xfrm>
        </p:spPr>
        <p:txBody>
          <a:bodyPr/>
          <a:lstStyle/>
          <a:p>
            <a:pPr lvl="1" algn="l"/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Adapting To Local Needs -  My MA Experience From India</a:t>
            </a:r>
            <a:br>
              <a:rPr lang="en-US" sz="2800" dirty="0" smtClean="0"/>
            </a:br>
            <a:r>
              <a:rPr lang="en-US" sz="2400" dirty="0" smtClean="0"/>
              <a:t>Few Personal Reflections And Learning (1997 - 2017…)</a:t>
            </a:r>
            <a:endParaRPr lang="en-US" sz="2800" dirty="0" smtClean="0"/>
          </a:p>
        </p:txBody>
      </p:sp>
      <p:sp>
        <p:nvSpPr>
          <p:cNvPr id="49157" name="Rectangle 2"/>
          <p:cNvSpPr txBox="1">
            <a:spLocks noChangeArrowheads="1"/>
          </p:cNvSpPr>
          <p:nvPr/>
        </p:nvSpPr>
        <p:spPr bwMode="auto">
          <a:xfrm>
            <a:off x="76201" y="1143000"/>
            <a:ext cx="3352799" cy="51435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ranklin Gothic Demi" pitchFamily="34" charset="0"/>
                <a:ea typeface="ヒラギノ角ゴ Pro W3"/>
                <a:cs typeface="ヒラギノ角ゴ Pro W3"/>
              </a:rPr>
              <a:t>1998 - 2007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Franklin Gothic Demi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973304" y="1657350"/>
            <a:ext cx="457200" cy="285750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739082" y="1143000"/>
            <a:ext cx="3434282" cy="51435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Franklin Gothic Demi" pitchFamily="34" charset="0"/>
                <a:ea typeface="ヒラギノ角ゴ Pro W3"/>
                <a:cs typeface="ヒラギノ角ゴ Pro W3"/>
              </a:rPr>
              <a:t>2007 –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Franklin Gothic Demi" pitchFamily="34" charset="0"/>
                <a:ea typeface="ヒラギノ角ゴ Pro W3"/>
                <a:cs typeface="ヒラギノ角ゴ Pro W3"/>
              </a:rPr>
              <a:t>2017…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Franklin Gothic Demi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5770076" y="1657350"/>
            <a:ext cx="457200" cy="285750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7416" name="Picture 52" descr="pfizer_rgb_p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2249" y="1200150"/>
            <a:ext cx="923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Down Arrow 65"/>
          <p:cNvSpPr/>
          <p:nvPr/>
        </p:nvSpPr>
        <p:spPr>
          <a:xfrm>
            <a:off x="3999369" y="1657350"/>
            <a:ext cx="457200" cy="285750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7425" name="Picture 7"/>
          <p:cNvPicPr>
            <a:picLocks noChangeAspect="1" noChangeArrowheads="1"/>
          </p:cNvPicPr>
          <p:nvPr/>
        </p:nvPicPr>
        <p:blipFill>
          <a:blip r:embed="rId4"/>
          <a:srcRect l="7140"/>
          <a:stretch>
            <a:fillRect/>
          </a:stretch>
        </p:blipFill>
        <p:spPr bwMode="auto">
          <a:xfrm>
            <a:off x="7288040" y="1115968"/>
            <a:ext cx="1855960" cy="9691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71" name="Down Arrow 70"/>
          <p:cNvSpPr/>
          <p:nvPr/>
        </p:nvSpPr>
        <p:spPr>
          <a:xfrm>
            <a:off x="2438400" y="1657350"/>
            <a:ext cx="457200" cy="285750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5"/>
          <a:srcRect t="5824" r="54164" b="65288"/>
          <a:stretch>
            <a:fillRect/>
          </a:stretch>
        </p:blipFill>
        <p:spPr bwMode="auto">
          <a:xfrm>
            <a:off x="5495463" y="1171108"/>
            <a:ext cx="1547611" cy="42944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grpSp>
        <p:nvGrpSpPr>
          <p:cNvPr id="49" name="Group 71"/>
          <p:cNvGrpSpPr>
            <a:grpSpLocks/>
          </p:cNvGrpSpPr>
          <p:nvPr/>
        </p:nvGrpSpPr>
        <p:grpSpPr bwMode="auto">
          <a:xfrm>
            <a:off x="239155" y="3251674"/>
            <a:ext cx="1476765" cy="738299"/>
            <a:chOff x="3200400" y="1714500"/>
            <a:chExt cx="4800600" cy="3086100"/>
          </a:xfrm>
        </p:grpSpPr>
        <p:pic>
          <p:nvPicPr>
            <p:cNvPr id="50" name="Picture 72" descr="L04-Petal0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343400" y="3314700"/>
              <a:ext cx="1143000" cy="148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Picture 73" descr="L04-Petal0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200400" y="3200400"/>
              <a:ext cx="1485900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74" descr="L04-Petal03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200400" y="2171700"/>
              <a:ext cx="1485900" cy="1257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75" descr="L04-Petal04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343400" y="1714500"/>
              <a:ext cx="1028700" cy="16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76" descr="L04-Petal05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686300" y="2743200"/>
              <a:ext cx="1600200" cy="1028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77" descr="L04-Petal06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343400" y="3086100"/>
              <a:ext cx="5715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78" descr="L04-02Pfizer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4914900" y="2857500"/>
              <a:ext cx="1257300" cy="80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79" descr="L04-02India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172200" y="3200400"/>
              <a:ext cx="8001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80" descr="L04-03Partnership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5372100" y="3657600"/>
              <a:ext cx="26289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81" descr="L04-03ForHealth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5372100" y="4229100"/>
              <a:ext cx="2628900" cy="57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16"/>
          <a:srcRect r="9119"/>
          <a:stretch>
            <a:fillRect/>
          </a:stretch>
        </p:blipFill>
        <p:spPr bwMode="auto">
          <a:xfrm>
            <a:off x="140974" y="2066452"/>
            <a:ext cx="1651614" cy="1084495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76" name="Picture 2" descr="D:\C_backup\Aamir\Pfizer_Medical\Pictures\138 038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928393" y="2086600"/>
            <a:ext cx="1500608" cy="1064348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77" name="Picture 5" descr="C:\pc7data\PPT\September\PfizerPriyaCadiovitSlideKit\CardiiovitBand.jpg"/>
          <p:cNvPicPr>
            <a:picLocks noChangeAspect="1" noChangeArrowheads="1"/>
          </p:cNvPicPr>
          <p:nvPr/>
        </p:nvPicPr>
        <p:blipFill>
          <a:blip r:embed="rId18"/>
          <a:srcRect l="60982"/>
          <a:stretch>
            <a:fillRect/>
          </a:stretch>
        </p:blipFill>
        <p:spPr bwMode="auto">
          <a:xfrm>
            <a:off x="1928392" y="3297584"/>
            <a:ext cx="1548143" cy="830795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78" name="Picture 2" descr="http://www.human-resources-health.com/content/figures/1478-4491-6-10-1-l.jpg">
            <a:hlinkClick r:id="rId19"/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608792" y="2094696"/>
            <a:ext cx="3434282" cy="2033683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79" name="Content Placeholder 2"/>
          <p:cNvSpPr txBox="1">
            <a:spLocks/>
          </p:cNvSpPr>
          <p:nvPr/>
        </p:nvSpPr>
        <p:spPr bwMode="auto">
          <a:xfrm>
            <a:off x="7173364" y="2103749"/>
            <a:ext cx="1703183" cy="2024631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80000"/>
              <a:defRPr/>
            </a:pPr>
            <a:r>
              <a:rPr lang="en-US" altLang="zh-CN" sz="1100" b="1" kern="0" dirty="0" smtClean="0">
                <a:latin typeface="+mn-lt"/>
              </a:rPr>
              <a:t>HCP Health </a:t>
            </a:r>
            <a:r>
              <a:rPr lang="en-US" altLang="zh-CN" sz="1100" b="1" kern="0" dirty="0">
                <a:latin typeface="+mn-lt"/>
              </a:rPr>
              <a:t>Care Domains </a:t>
            </a:r>
          </a:p>
          <a:p>
            <a:pPr marL="173038" indent="-173038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3300"/>
              </a:buClr>
              <a:buSzPct val="80000"/>
              <a:buFontTx/>
              <a:buBlip>
                <a:blip r:embed="rId21"/>
              </a:buBlip>
              <a:defRPr/>
            </a:pPr>
            <a:r>
              <a:rPr lang="en-US" altLang="zh-CN" sz="1200" b="1" u="sng" kern="0" dirty="0">
                <a:solidFill>
                  <a:srgbClr val="FF0000"/>
                </a:solidFill>
                <a:latin typeface="+mn-lt"/>
              </a:rPr>
              <a:t>D</a:t>
            </a:r>
            <a:r>
              <a:rPr lang="en-US" altLang="zh-CN" sz="1100" b="1" kern="0" dirty="0">
                <a:latin typeface="+mn-lt"/>
              </a:rPr>
              <a:t>octor - Clinician</a:t>
            </a:r>
          </a:p>
          <a:p>
            <a:pPr marL="173038" indent="-173038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3300"/>
              </a:buClr>
              <a:buSzPct val="80000"/>
              <a:buFontTx/>
              <a:buBlip>
                <a:blip r:embed="rId21"/>
              </a:buBlip>
              <a:defRPr/>
            </a:pPr>
            <a:r>
              <a:rPr lang="en-US" altLang="zh-CN" sz="1200" b="1" u="sng" kern="0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altLang="zh-CN" sz="1100" b="1" kern="0" dirty="0">
                <a:latin typeface="+mn-lt"/>
              </a:rPr>
              <a:t>esearcher - Scholar</a:t>
            </a:r>
          </a:p>
          <a:p>
            <a:pPr marL="173038" indent="-173038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3300"/>
              </a:buClr>
              <a:buSzPct val="80000"/>
              <a:buFontTx/>
              <a:buBlip>
                <a:blip r:embed="rId21"/>
              </a:buBlip>
              <a:defRPr/>
            </a:pPr>
            <a:r>
              <a:rPr lang="en-US" altLang="zh-CN" sz="1200" b="1" u="sng" kern="0" dirty="0">
                <a:solidFill>
                  <a:srgbClr val="FF0000"/>
                </a:solidFill>
                <a:latin typeface="+mn-lt"/>
              </a:rPr>
              <a:t>E</a:t>
            </a:r>
            <a:r>
              <a:rPr lang="en-US" altLang="zh-CN" sz="1100" b="1" kern="0" dirty="0">
                <a:latin typeface="+mn-lt"/>
              </a:rPr>
              <a:t>ducator - Teacher</a:t>
            </a:r>
          </a:p>
          <a:p>
            <a:pPr marL="173038" indent="-173038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3300"/>
              </a:buClr>
              <a:buSzPct val="80000"/>
              <a:buFontTx/>
              <a:buBlip>
                <a:blip r:embed="rId21"/>
              </a:buBlip>
              <a:defRPr/>
            </a:pPr>
            <a:r>
              <a:rPr lang="en-US" altLang="zh-CN" sz="1200" b="1" u="sng" kern="0" dirty="0">
                <a:solidFill>
                  <a:srgbClr val="FF0000"/>
                </a:solidFill>
                <a:latin typeface="+mn-lt"/>
              </a:rPr>
              <a:t>A</a:t>
            </a:r>
            <a:r>
              <a:rPr lang="en-US" altLang="zh-CN" sz="1100" b="1" kern="0" dirty="0">
                <a:latin typeface="+mn-lt"/>
              </a:rPr>
              <a:t>dministrator - </a:t>
            </a:r>
            <a:r>
              <a:rPr lang="en-US" altLang="zh-CN" sz="1100" b="1" kern="0" dirty="0" smtClean="0">
                <a:latin typeface="+mn-lt"/>
              </a:rPr>
              <a:t>SP</a:t>
            </a:r>
            <a:endParaRPr lang="en-US" altLang="zh-CN" sz="1100" b="1" kern="0" dirty="0">
              <a:latin typeface="+mn-lt"/>
            </a:endParaRPr>
          </a:p>
          <a:p>
            <a:pPr marL="173038" indent="-173038" ea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3300"/>
              </a:buClr>
              <a:buSzPct val="80000"/>
              <a:buFontTx/>
              <a:buBlip>
                <a:blip r:embed="rId21"/>
              </a:buBlip>
              <a:defRPr/>
            </a:pPr>
            <a:r>
              <a:rPr lang="en-US" altLang="zh-CN" sz="1200" b="1" u="sng" kern="0" dirty="0">
                <a:solidFill>
                  <a:srgbClr val="FF0000"/>
                </a:solidFill>
                <a:latin typeface="+mn-lt"/>
              </a:rPr>
              <a:t>M</a:t>
            </a:r>
            <a:r>
              <a:rPr lang="en-US" altLang="zh-CN" sz="1100" b="1" kern="0" dirty="0">
                <a:latin typeface="+mn-lt"/>
              </a:rPr>
              <a:t>entor - Leader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29000" y="1358503"/>
            <a:ext cx="3048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000" b="1" kern="0" dirty="0">
                <a:latin typeface="+mn-lt"/>
              </a:rPr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400" y="-9610"/>
            <a:ext cx="8229600" cy="85725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3200" dirty="0">
                <a:latin typeface="+mj-lt"/>
                <a:ea typeface="+mj-ea"/>
                <a:cs typeface="+mj-cs"/>
              </a:rPr>
              <a:t>Share Knowledge!</a:t>
            </a:r>
          </a:p>
          <a:p>
            <a:pPr algn="ctr" eaLnBrk="0" hangingPunct="0">
              <a:defRPr/>
            </a:pPr>
            <a:r>
              <a:rPr lang="en-US" sz="3200" dirty="0">
                <a:latin typeface="+mj-lt"/>
                <a:ea typeface="+mj-ea"/>
                <a:cs typeface="+mj-cs"/>
              </a:rPr>
              <a:t>Support Open Access!</a:t>
            </a:r>
          </a:p>
        </p:txBody>
      </p:sp>
      <p:pic>
        <p:nvPicPr>
          <p:cNvPr id="8" name="Picture 1" descr="http://www.wondercomments.com/thank_you/thank_you_comment_21.jp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352800" y="3657600"/>
            <a:ext cx="1752600" cy="881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4063" y="1371600"/>
            <a:ext cx="4413250" cy="1943100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3">
      <a:dk1>
        <a:srgbClr val="000000"/>
      </a:dk1>
      <a:lt1>
        <a:sysClr val="window" lastClr="FFFFFF"/>
      </a:lt1>
      <a:dk2>
        <a:srgbClr val="1F497D"/>
      </a:dk2>
      <a:lt2>
        <a:srgbClr val="FDF1D1"/>
      </a:lt2>
      <a:accent1>
        <a:srgbClr val="13913F"/>
      </a:accent1>
      <a:accent2>
        <a:srgbClr val="FEBE0D"/>
      </a:accent2>
      <a:accent3>
        <a:srgbClr val="56B677"/>
      </a:accent3>
      <a:accent4>
        <a:srgbClr val="E7E7E7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maps_template_01</Template>
  <TotalTime>3815</TotalTime>
  <Words>588</Words>
  <Application>Microsoft Office PowerPoint</Application>
  <PresentationFormat>On-screen Show (16:9)</PresentationFormat>
  <Paragraphs>85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1_Office Theme</vt:lpstr>
      <vt:lpstr> Building Best In Class Medical Affairs (MA) Capabilities / Team    Adapting To Local Needs – My MA Experience In India  MAPS 2017 – Maryland, 20-22 June 2107 </vt:lpstr>
      <vt:lpstr>Session Outline</vt:lpstr>
      <vt:lpstr>India - Often, Better Experienced Than Explained! </vt:lpstr>
      <vt:lpstr>  Indian Health  Care And Pharmaceutical Environment          A Brief Overview, And The Journey To 2020….  </vt:lpstr>
      <vt:lpstr>Slide 5</vt:lpstr>
      <vt:lpstr>An Aspiration - Best In Class MA Capabilities / MA  Team</vt:lpstr>
      <vt:lpstr>Slide 7</vt:lpstr>
      <vt:lpstr>Slide 8</vt:lpstr>
      <vt:lpstr> </vt:lpstr>
      <vt:lpstr>      Adapting To Local Needs -  My MA Experience From India Few Personal Reflections And Learning (1997 - 2017…)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Dr. Aamir Shaikh</cp:lastModifiedBy>
  <cp:revision>223</cp:revision>
  <dcterms:created xsi:type="dcterms:W3CDTF">2016-05-11T18:41:58Z</dcterms:created>
  <dcterms:modified xsi:type="dcterms:W3CDTF">2018-11-07T05:31:04Z</dcterms:modified>
</cp:coreProperties>
</file>